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Lst>
  <p:notesMasterIdLst>
    <p:notesMasterId r:id="rId48"/>
  </p:notesMasterIdLst>
  <p:handoutMasterIdLst>
    <p:handoutMasterId r:id="rId49"/>
  </p:handoutMasterIdLst>
  <p:sldIdLst>
    <p:sldId id="684" r:id="rId6"/>
    <p:sldId id="725" r:id="rId7"/>
    <p:sldId id="726" r:id="rId8"/>
    <p:sldId id="682" r:id="rId9"/>
    <p:sldId id="683" r:id="rId10"/>
    <p:sldId id="703" r:id="rId11"/>
    <p:sldId id="718" r:id="rId12"/>
    <p:sldId id="717" r:id="rId13"/>
    <p:sldId id="719" r:id="rId14"/>
    <p:sldId id="721" r:id="rId15"/>
    <p:sldId id="693" r:id="rId16"/>
    <p:sldId id="660" r:id="rId17"/>
    <p:sldId id="661" r:id="rId18"/>
    <p:sldId id="663" r:id="rId19"/>
    <p:sldId id="664" r:id="rId20"/>
    <p:sldId id="666" r:id="rId21"/>
    <p:sldId id="690" r:id="rId22"/>
    <p:sldId id="691" r:id="rId23"/>
    <p:sldId id="712" r:id="rId24"/>
    <p:sldId id="709" r:id="rId25"/>
    <p:sldId id="692" r:id="rId26"/>
    <p:sldId id="671" r:id="rId27"/>
    <p:sldId id="672" r:id="rId28"/>
    <p:sldId id="708" r:id="rId29"/>
    <p:sldId id="713" r:id="rId30"/>
    <p:sldId id="695" r:id="rId31"/>
    <p:sldId id="696" r:id="rId32"/>
    <p:sldId id="697" r:id="rId33"/>
    <p:sldId id="716" r:id="rId34"/>
    <p:sldId id="694" r:id="rId35"/>
    <p:sldId id="680" r:id="rId36"/>
    <p:sldId id="681" r:id="rId37"/>
    <p:sldId id="698" r:id="rId38"/>
    <p:sldId id="702" r:id="rId39"/>
    <p:sldId id="699" r:id="rId40"/>
    <p:sldId id="704" r:id="rId41"/>
    <p:sldId id="700" r:id="rId42"/>
    <p:sldId id="701" r:id="rId43"/>
    <p:sldId id="722" r:id="rId44"/>
    <p:sldId id="723" r:id="rId45"/>
    <p:sldId id="724" r:id="rId46"/>
    <p:sldId id="688"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69160" autoAdjust="0"/>
  </p:normalViewPr>
  <p:slideViewPr>
    <p:cSldViewPr snapToGrid="0">
      <p:cViewPr varScale="1">
        <p:scale>
          <a:sx n="80" d="100"/>
          <a:sy n="80" d="100"/>
        </p:scale>
        <p:origin x="1752" y="9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7-08T12:52:09.719" idx="61">
    <p:pos x="6648" y="786"/>
    <p:text>mention about SharePoint Feeds getting no focus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7/15/2014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7/15/2014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7/15/2014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625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7/15/2014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AvePoint</a:t>
            </a:r>
            <a:r>
              <a:rPr lang="en-US" baseline="0" dirty="0" smtClean="0"/>
              <a:t> Meetings</a:t>
            </a:r>
          </a:p>
          <a:p>
            <a:r>
              <a:rPr lang="en-US" baseline="0" dirty="0" smtClean="0"/>
              <a:t>Nintex</a:t>
            </a:r>
          </a:p>
          <a:p>
            <a:endParaRPr lang="en-US" dirty="0"/>
          </a:p>
        </p:txBody>
      </p:sp>
      <p:sp>
        <p:nvSpPr>
          <p:cNvPr id="4" name="Date Placeholder 3"/>
          <p:cNvSpPr>
            <a:spLocks noGrp="1"/>
          </p:cNvSpPr>
          <p:nvPr>
            <p:ph type="dt" idx="10"/>
          </p:nvPr>
        </p:nvSpPr>
        <p:spPr/>
        <p:txBody>
          <a:bodyPr/>
          <a:lstStyle/>
          <a:p>
            <a:fld id="{CFCA8B32-42DD-46EC-93A2-617AAB63794B}" type="datetime1">
              <a:rPr lang="en-US" smtClean="0"/>
              <a:t>7/15/2014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4108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DocuSign</a:t>
            </a:r>
            <a:endParaRPr lang="en-US" dirty="0" smtClean="0"/>
          </a:p>
          <a:p>
            <a:r>
              <a:rPr lang="en-US" dirty="0" err="1" smtClean="0"/>
              <a:t>WIkiPedia</a:t>
            </a:r>
            <a:endParaRPr lang="en-US" dirty="0" smtClean="0"/>
          </a:p>
          <a:p>
            <a:endParaRPr lang="en-US" dirty="0"/>
          </a:p>
        </p:txBody>
      </p:sp>
      <p:sp>
        <p:nvSpPr>
          <p:cNvPr id="4" name="Date Placeholder 3"/>
          <p:cNvSpPr>
            <a:spLocks noGrp="1"/>
          </p:cNvSpPr>
          <p:nvPr>
            <p:ph type="dt" idx="10"/>
          </p:nvPr>
        </p:nvSpPr>
        <p:spPr/>
        <p:txBody>
          <a:bodyPr/>
          <a:lstStyle/>
          <a:p>
            <a:fld id="{9B158472-1EFE-43AC-98EF-5351820385A3}" type="datetime1">
              <a:rPr lang="en-US" smtClean="0"/>
              <a:t>7/15/2014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949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900" kern="1200" dirty="0" smtClean="0">
                <a:solidFill>
                  <a:schemeClr val="tx1"/>
                </a:solidFill>
                <a:effectLst/>
                <a:latin typeface="Segoe UI Light" pitchFamily="34" charset="0"/>
                <a:ea typeface="+mn-ea"/>
                <a:cs typeface="+mn-cs"/>
              </a:rPr>
              <a:t>Slow start, but building.</a:t>
            </a:r>
          </a:p>
          <a:p>
            <a:pPr lvl="2"/>
            <a:r>
              <a:rPr lang="en-US" sz="900" i="1" kern="1200" dirty="0" smtClean="0">
                <a:solidFill>
                  <a:schemeClr val="tx1"/>
                </a:solidFill>
                <a:effectLst/>
                <a:latin typeface="Segoe UI Light" pitchFamily="34" charset="0"/>
                <a:ea typeface="+mn-ea"/>
                <a:cs typeface="+mn-cs"/>
              </a:rPr>
              <a:t>Not</a:t>
            </a:r>
            <a:r>
              <a:rPr lang="en-US" sz="900" kern="1200" dirty="0" smtClean="0">
                <a:solidFill>
                  <a:schemeClr val="tx1"/>
                </a:solidFill>
                <a:effectLst/>
                <a:latin typeface="Segoe UI Light" pitchFamily="34" charset="0"/>
                <a:ea typeface="+mn-ea"/>
                <a:cs typeface="+mn-cs"/>
              </a:rPr>
              <a:t> a device marketplace. No millions and millions of apps.</a:t>
            </a:r>
          </a:p>
          <a:p>
            <a:pPr lvl="2"/>
            <a:r>
              <a:rPr lang="en-US" sz="900" kern="1200" dirty="0" smtClean="0">
                <a:solidFill>
                  <a:schemeClr val="tx1"/>
                </a:solidFill>
                <a:effectLst/>
                <a:latin typeface="Segoe UI Light" pitchFamily="34" charset="0"/>
                <a:ea typeface="+mn-ea"/>
                <a:cs typeface="+mn-cs"/>
              </a:rPr>
              <a:t>Tons of enhancement in the last year: subscriptions, regional, etc. </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Lot of investment and expansion into new markets. Seeing good growth in new markets.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8</a:t>
            </a:r>
            <a:r>
              <a:rPr lang="en-US" sz="900" kern="1200" baseline="0" dirty="0" smtClean="0">
                <a:solidFill>
                  <a:schemeClr val="tx1"/>
                </a:solidFill>
                <a:effectLst/>
                <a:latin typeface="Segoe UI Light" pitchFamily="34" charset="0"/>
                <a:ea typeface="+mn-ea"/>
                <a:cs typeface="+mn-cs"/>
              </a:rPr>
              <a:t> Additional Store Fronts Opening July </a:t>
            </a:r>
          </a:p>
          <a:p>
            <a:r>
              <a:rPr lang="en-US" sz="900" kern="1200" baseline="0" dirty="0" smtClean="0">
                <a:solidFill>
                  <a:schemeClr val="tx1"/>
                </a:solidFill>
                <a:effectLst/>
                <a:latin typeface="Segoe UI Light" pitchFamily="34" charset="0"/>
                <a:ea typeface="+mn-ea"/>
                <a:cs typeface="+mn-cs"/>
              </a:rPr>
              <a:t>Local L:anguage Apps For :</a:t>
            </a:r>
          </a:p>
          <a:p>
            <a:r>
              <a:rPr lang="en-US" sz="900" kern="1200" baseline="0" dirty="0" smtClean="0">
                <a:solidFill>
                  <a:schemeClr val="tx1"/>
                </a:solidFill>
                <a:effectLst/>
                <a:latin typeface="Segoe UI Light" pitchFamily="34" charset="0"/>
                <a:ea typeface="+mn-ea"/>
                <a:cs typeface="+mn-cs"/>
              </a:rPr>
              <a:t>China / Netherlands / Russia / Italy / Brazil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Recent Addition of subscription priced apps and paid Outlook apps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Store Refresh coming …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F80FC-F642-41B5-9B12-2243BC6DF12C}" type="datetime1">
              <a:rPr lang="en-US" smtClean="0">
                <a:solidFill>
                  <a:prstClr val="black"/>
                </a:solidFill>
              </a:rPr>
              <a:pPr/>
              <a:t>7/15/2014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6224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5953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7/15/2014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24</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Project</a:t>
            </a:r>
            <a:endParaRPr lang="en-US" dirty="0"/>
          </a:p>
        </p:txBody>
      </p:sp>
      <p:sp>
        <p:nvSpPr>
          <p:cNvPr id="4" name="Date Placeholder 3"/>
          <p:cNvSpPr>
            <a:spLocks noGrp="1"/>
          </p:cNvSpPr>
          <p:nvPr>
            <p:ph type="dt" idx="10"/>
          </p:nvPr>
        </p:nvSpPr>
        <p:spPr/>
        <p:txBody>
          <a:bodyPr/>
          <a:lstStyle/>
          <a:p>
            <a:fld id="{7999B8AE-3BC0-4FE7-8CF7-9B3E644E69C1}" type="datetime1">
              <a:rPr lang="en-US" smtClean="0"/>
              <a:t>7/15/2014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1575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EmpOnBoard</a:t>
            </a:r>
            <a:r>
              <a:rPr lang="en-US" dirty="0" smtClean="0"/>
              <a:t> by Chaks</a:t>
            </a:r>
            <a:endParaRPr lang="en-US" dirty="0"/>
          </a:p>
        </p:txBody>
      </p:sp>
      <p:sp>
        <p:nvSpPr>
          <p:cNvPr id="4" name="Date Placeholder 3"/>
          <p:cNvSpPr>
            <a:spLocks noGrp="1"/>
          </p:cNvSpPr>
          <p:nvPr>
            <p:ph type="dt" idx="10"/>
          </p:nvPr>
        </p:nvSpPr>
        <p:spPr/>
        <p:txBody>
          <a:bodyPr/>
          <a:lstStyle/>
          <a:p>
            <a:fld id="{1C279B59-6534-4679-950B-21AF9D8304FE}" type="datetime1">
              <a:rPr lang="en-US" smtClean="0"/>
              <a:t>7/15/2014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127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382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7/15/2014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Clients</a:t>
            </a:r>
            <a:r>
              <a:rPr lang="en-US" baseline="0" noProof="0" dirty="0" smtClean="0"/>
              <a:t> using remote development tools</a:t>
            </a:r>
          </a:p>
          <a:p>
            <a:pPr marL="228600" indent="-228600">
              <a:buAutoNum type="arabicPeriod"/>
            </a:pPr>
            <a:r>
              <a:rPr lang="en-US" baseline="0" noProof="0" dirty="0" smtClean="0"/>
              <a:t>Preferred option is to use Office365 – you can share even the same instance cross your App developers</a:t>
            </a:r>
          </a:p>
          <a:p>
            <a:pPr marL="228600" indent="-228600">
              <a:buAutoNum type="arabicPeriod"/>
            </a:pPr>
            <a:r>
              <a:rPr lang="en-US" baseline="0" noProof="0" dirty="0" smtClean="0"/>
              <a:t>You can also host your SharePoint Windows Azure </a:t>
            </a:r>
            <a:r>
              <a:rPr lang="en-US" baseline="0" noProof="0" dirty="0" err="1" smtClean="0"/>
              <a:t>IaaS</a:t>
            </a:r>
            <a:r>
              <a:rPr lang="en-US" baseline="0" noProof="0" dirty="0" smtClean="0"/>
              <a:t> server – so that development </a:t>
            </a:r>
            <a:r>
              <a:rPr lang="en-US" baseline="0" noProof="0" dirty="0" err="1" smtClean="0"/>
              <a:t>occures</a:t>
            </a:r>
            <a:r>
              <a:rPr lang="en-US" baseline="0" noProof="0" dirty="0" smtClean="0"/>
              <a:t> </a:t>
            </a:r>
            <a:r>
              <a:rPr lang="en-US" baseline="0" noProof="0" dirty="0" err="1" smtClean="0"/>
              <a:t>agains</a:t>
            </a:r>
            <a:r>
              <a:rPr lang="en-US" baseline="0" noProof="0" dirty="0" smtClean="0"/>
              <a:t> that instance</a:t>
            </a:r>
          </a:p>
          <a:p>
            <a:pPr marL="228600" indent="-228600">
              <a:buAutoNum type="arabicPeriod"/>
            </a:pPr>
            <a:r>
              <a:rPr lang="en-US" baseline="0" noProof="0" dirty="0" smtClean="0"/>
              <a:t>Just as for </a:t>
            </a:r>
            <a:r>
              <a:rPr lang="en-US" baseline="0" noProof="0" dirty="0" err="1" smtClean="0"/>
              <a:t>IaaS</a:t>
            </a:r>
            <a:r>
              <a:rPr lang="en-US" baseline="0" noProof="0" dirty="0" smtClean="0"/>
              <a:t>, you can do development </a:t>
            </a:r>
            <a:r>
              <a:rPr lang="en-US" baseline="0" noProof="0" dirty="0" err="1" smtClean="0"/>
              <a:t>againts</a:t>
            </a:r>
            <a:r>
              <a:rPr lang="en-US" baseline="0" noProof="0" dirty="0" smtClean="0"/>
              <a:t> shared on-premises instance – most likely you’d dedicate site collection per developer for testing usage</a:t>
            </a:r>
          </a:p>
          <a:p>
            <a:pPr marL="228600" indent="-228600">
              <a:buAutoNum type="arabicPeriod"/>
            </a:pPr>
            <a:r>
              <a:rPr lang="en-US" baseline="0" noProof="0" dirty="0" smtClean="0"/>
              <a:t>TFS – could be on-</a:t>
            </a:r>
            <a:r>
              <a:rPr lang="en-US" baseline="0" noProof="0" dirty="0" err="1" smtClean="0"/>
              <a:t>prem</a:t>
            </a:r>
            <a:r>
              <a:rPr lang="en-US" baseline="0" noProof="0" dirty="0" smtClean="0"/>
              <a:t>, hosted in </a:t>
            </a:r>
            <a:r>
              <a:rPr lang="en-US" baseline="0" noProof="0" dirty="0" err="1" smtClean="0"/>
              <a:t>IaaS</a:t>
            </a:r>
            <a:r>
              <a:rPr lang="en-US" baseline="0" noProof="0" dirty="0" smtClean="0"/>
              <a:t> platform or used as service from cloud</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B4008EB6-D09E-4580-8CD6-DDB14511944F}" type="slidenum">
              <a:rPr lang="en-US" smtClean="0"/>
              <a:t>32</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8309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7/15/2014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7/15/2014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7/15/2014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7/15/2014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 Petabytes of data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7/15/2014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5898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7/15/2014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Two kinds of apps : </a:t>
            </a:r>
          </a:p>
          <a:p>
            <a:pPr marL="388712" lvl="1"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a:t>
            </a:r>
            <a:r>
              <a:rPr lang="en-US" sz="900" kern="1200" baseline="0" dirty="0" smtClean="0">
                <a:solidFill>
                  <a:schemeClr val="tx1"/>
                </a:solidFill>
                <a:effectLst/>
                <a:latin typeface="Segoe UI Light" pitchFamily="34" charset="0"/>
                <a:ea typeface="+mn-ea"/>
                <a:cs typeface="+mn-cs"/>
              </a:rPr>
              <a:t> light up Office/Exchange/SharePoint. </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You consume our services in a custom (device or web) app</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Contextual apps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Rich, powerful interactive IW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Do more, without leaving Excel, Outlook, PowerPoint, SharePoint</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Consistent Framework everywhere that Office runs. Everywhere that people do work</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Robust APIs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Big news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More for SharePoint </a:t>
            </a:r>
            <a:r>
              <a:rPr lang="en-US" sz="900" kern="1200" baseline="0" dirty="0" err="1" smtClean="0">
                <a:solidFill>
                  <a:schemeClr val="tx1"/>
                </a:solidFill>
                <a:effectLst/>
                <a:latin typeface="Segoe UI Light" pitchFamily="34" charset="0"/>
                <a:ea typeface="+mn-ea"/>
                <a:cs typeface="+mn-cs"/>
              </a:rPr>
              <a:t>Devs</a:t>
            </a:r>
            <a:endParaRPr lang="en-US" sz="900" kern="1200" baseline="0" dirty="0" smtClean="0">
              <a:solidFill>
                <a:schemeClr val="tx1"/>
              </a:solidFill>
              <a:effectLst/>
              <a:latin typeface="Segoe UI Light" pitchFamily="34" charset="0"/>
              <a:ea typeface="+mn-ea"/>
              <a:cs typeface="+mn-cs"/>
            </a:endParaRP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Growing up outside SharePoint</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Flexible Tools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Open-ness and choice is a core pillar</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But … we just want to take away all the friction</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Tools targeted to specific users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Platforms with best management, capability and scale</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What does this mean. Where is the value</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Breadth : more endpoints and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Depth: richer APIs. More capabilities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Power: </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54704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12</a:t>
            </a:fld>
            <a:endParaRPr lang="en-US"/>
          </a:p>
        </p:txBody>
      </p:sp>
    </p:spTree>
    <p:extLst>
      <p:ext uri="{BB962C8B-B14F-4D97-AF65-F5344CB8AC3E}">
        <p14:creationId xmlns:p14="http://schemas.microsoft.com/office/powerpoint/2010/main" val="235947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13</a:t>
            </a:fld>
            <a:endParaRPr lang="en-US"/>
          </a:p>
        </p:txBody>
      </p:sp>
    </p:spTree>
    <p:extLst>
      <p:ext uri="{BB962C8B-B14F-4D97-AF65-F5344CB8AC3E}">
        <p14:creationId xmlns:p14="http://schemas.microsoft.com/office/powerpoint/2010/main" val="1994255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14</a:t>
            </a:fld>
            <a:endParaRPr lang="en-US"/>
          </a:p>
        </p:txBody>
      </p:sp>
    </p:spTree>
    <p:extLst>
      <p:ext uri="{BB962C8B-B14F-4D97-AF65-F5344CB8AC3E}">
        <p14:creationId xmlns:p14="http://schemas.microsoft.com/office/powerpoint/2010/main" val="2953559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6" tIns="45636" rIns="45636" bIns="45636" numCol="1" spcCol="0" rtlCol="0" fromWordArt="0" anchor="ctr" anchorCtr="0" forceAA="0" compatLnSpc="1">
            <a:prstTxWarp prst="textNoShape">
              <a:avLst/>
            </a:prstTxWarp>
            <a:noAutofit/>
          </a:bodyPr>
          <a:lstStyle/>
          <a:p>
            <a:pPr algn="ctr" defTabSz="912398" fontAlgn="base">
              <a:spcBef>
                <a:spcPct val="0"/>
              </a:spcBef>
              <a:spcAft>
                <a:spcPct val="0"/>
              </a:spcAft>
            </a:pPr>
            <a:endParaRPr lang="en-US" sz="2299"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701" y="616804"/>
            <a:ext cx="5232401" cy="1283435"/>
          </a:xfrm>
          <a:prstGeom prst="rect">
            <a:avLst/>
          </a:prstGeom>
        </p:spPr>
        <p:txBody>
          <a:bodyPr>
            <a:noAutofit/>
          </a:bodyPr>
          <a:lstStyle>
            <a:lvl1pPr marL="0" indent="0">
              <a:buNone/>
              <a:defRPr sz="5497" b="0" i="0" cap="none" baseline="0">
                <a:gradFill>
                  <a:gsLst>
                    <a:gs pos="100000">
                      <a:schemeClr val="bg1"/>
                    </a:gs>
                    <a:gs pos="0">
                      <a:schemeClr val="bg1"/>
                    </a:gs>
                  </a:gsLst>
                  <a:lin ang="5400000" scaled="0"/>
                </a:gradFill>
                <a:latin typeface="+mj-lt"/>
                <a:cs typeface="Segoe Pro Light"/>
              </a:defRPr>
            </a:lvl1pPr>
            <a:lvl2pPr marL="608358" indent="0">
              <a:buNone/>
              <a:defRPr sz="2699" b="1"/>
            </a:lvl2pPr>
            <a:lvl3pPr marL="1216717" indent="0">
              <a:buNone/>
              <a:defRPr sz="2399" b="1"/>
            </a:lvl3pPr>
            <a:lvl4pPr marL="1825075" indent="0">
              <a:buNone/>
              <a:defRPr sz="2099" b="1"/>
            </a:lvl4pPr>
            <a:lvl5pPr marL="2433433" indent="0">
              <a:buNone/>
              <a:defRPr sz="2099" b="1"/>
            </a:lvl5pPr>
            <a:lvl6pPr marL="3041792" indent="0">
              <a:buNone/>
              <a:defRPr sz="2099" b="1"/>
            </a:lvl6pPr>
            <a:lvl7pPr marL="3650150" indent="0">
              <a:buNone/>
              <a:defRPr sz="2099" b="1"/>
            </a:lvl7pPr>
            <a:lvl8pPr marL="4258507" indent="0">
              <a:buNone/>
              <a:defRPr sz="2099" b="1"/>
            </a:lvl8pPr>
            <a:lvl9pPr marL="4866867"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507235" y="688975"/>
            <a:ext cx="5484741" cy="332399"/>
          </a:xfrm>
          <a:prstGeom prst="rect">
            <a:avLst/>
          </a:prstGeom>
        </p:spPr>
        <p:txBody>
          <a:bodyPr>
            <a:noAutofit/>
          </a:bodyPr>
          <a:lstStyle>
            <a:lvl1pPr marL="0" indent="0">
              <a:spcBef>
                <a:spcPts val="1198"/>
              </a:spcBef>
              <a:buNone/>
              <a:defRPr lang="en-US" sz="1999" b="0" i="0" kern="1200" spc="0" dirty="0" smtClean="0">
                <a:gradFill>
                  <a:gsLst>
                    <a:gs pos="100000">
                      <a:schemeClr val="bg2"/>
                    </a:gs>
                    <a:gs pos="0">
                      <a:schemeClr val="bg2"/>
                    </a:gs>
                  </a:gsLst>
                  <a:lin ang="5400000" scaled="0"/>
                </a:gradFill>
                <a:latin typeface="+mn-l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19"/>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2" y="1900239"/>
            <a:ext cx="5255444" cy="615227"/>
          </a:xfrm>
          <a:prstGeom prst="rect">
            <a:avLst/>
          </a:prstGeom>
        </p:spPr>
        <p:txBody>
          <a:bodyPr>
            <a:noAutofit/>
          </a:bodyPr>
          <a:lstStyle>
            <a:lvl1pPr marL="0" indent="0">
              <a:spcBef>
                <a:spcPts val="1198"/>
              </a:spcBef>
              <a:buFont typeface="Arial" pitchFamily="34" charset="0"/>
              <a:buNone/>
              <a:defRPr lang="en-US" sz="1999" b="0" i="0" kern="1200" spc="0" dirty="0" smtClean="0">
                <a:gradFill>
                  <a:gsLst>
                    <a:gs pos="100000">
                      <a:schemeClr val="bg1"/>
                    </a:gs>
                    <a:gs pos="0">
                      <a:schemeClr val="bg1"/>
                    </a:gs>
                  </a:gsLst>
                  <a:lin ang="5400000" scaled="0"/>
                </a:gradFill>
                <a:latin typeface="Segoe Pro Ligh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Tree>
    <p:extLst>
      <p:ext uri="{BB962C8B-B14F-4D97-AF65-F5344CB8AC3E}">
        <p14:creationId xmlns:p14="http://schemas.microsoft.com/office/powerpoint/2010/main" val="36560344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7" r:id="rId21"/>
    <p:sldLayoutId id="2147484148" r:id="rId22"/>
    <p:sldLayoutId id="2147484151" r:id="rId23"/>
    <p:sldLayoutId id="2147484152" r:id="rId24"/>
    <p:sldLayoutId id="2147484154" r:id="rId25"/>
    <p:sldLayoutId id="2147484155" r:id="rId26"/>
    <p:sldLayoutId id="2147484156" r:id="rId27"/>
    <p:sldLayoutId id="2147484157" r:id="rId28"/>
    <p:sldLayoutId id="2147484158" r:id="rId29"/>
    <p:sldLayoutId id="2147484159" r:id="rId30"/>
    <p:sldLayoutId id="2147484160"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emf"/><Relationship Id="rId2" Type="http://schemas.openxmlformats.org/officeDocument/2006/relationships/notesSlide" Target="../notesSlides/notesSlide6.xml"/><Relationship Id="rId16" Type="http://schemas.openxmlformats.org/officeDocument/2006/relationships/image" Target="../media/image32.png"/><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5" Type="http://schemas.openxmlformats.org/officeDocument/2006/relationships/image" Target="../media/image46.png"/><Relationship Id="rId10"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34.png"/><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r>
              <a:rPr lang="en-US" dirty="0" smtClean="0"/>
              <a:t>July 2014</a:t>
            </a:r>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bwMode="auto">
          <a:xfrm>
            <a:off x="4178992" y="1188841"/>
            <a:ext cx="3852266" cy="537638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29" tIns="143384" rIns="179229" bIns="143384" numCol="1" rtlCol="0" anchor="t" anchorCtr="0" compatLnSpc="1">
            <a:prstTxWarp prst="textNoShape">
              <a:avLst/>
            </a:prstTxWarp>
          </a:bodyPr>
          <a:lstStyle/>
          <a:p>
            <a:pPr defTabSz="913830" fontAlgn="base">
              <a:spcBef>
                <a:spcPct val="0"/>
              </a:spcBef>
              <a:spcAft>
                <a:spcPct val="0"/>
              </a:spcAft>
            </a:pPr>
            <a:r>
              <a:rPr lang="en-US" sz="2744" dirty="0">
                <a:gradFill>
                  <a:gsLst>
                    <a:gs pos="8876">
                      <a:schemeClr val="tx1"/>
                    </a:gs>
                    <a:gs pos="58000">
                      <a:schemeClr val="tx1"/>
                    </a:gs>
                  </a:gsLst>
                  <a:lin ang="5400000" scaled="0"/>
                </a:gradFill>
                <a:latin typeface="Segoe UI Light"/>
              </a:rPr>
              <a:t>Robust APIs</a:t>
            </a:r>
          </a:p>
        </p:txBody>
      </p:sp>
      <p:sp>
        <p:nvSpPr>
          <p:cNvPr id="2" name="Title 1"/>
          <p:cNvSpPr>
            <a:spLocks noGrp="1"/>
          </p:cNvSpPr>
          <p:nvPr>
            <p:ph type="title"/>
          </p:nvPr>
        </p:nvSpPr>
        <p:spPr/>
        <p:txBody>
          <a:bodyPr/>
          <a:lstStyle/>
          <a:p>
            <a:r>
              <a:rPr lang="en-US" dirty="0" smtClean="0"/>
              <a:t>The new Office development platform </a:t>
            </a:r>
            <a:endParaRPr lang="en-US" dirty="0"/>
          </a:p>
        </p:txBody>
      </p:sp>
      <p:sp>
        <p:nvSpPr>
          <p:cNvPr id="6" name="Rectangle 5"/>
          <p:cNvSpPr/>
          <p:nvPr/>
        </p:nvSpPr>
        <p:spPr bwMode="auto">
          <a:xfrm>
            <a:off x="269171" y="1188841"/>
            <a:ext cx="3852266" cy="537638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29" tIns="143384" rIns="179229" bIns="143384" numCol="1" rtlCol="0" anchor="t" anchorCtr="0" compatLnSpc="1">
            <a:prstTxWarp prst="textNoShape">
              <a:avLst/>
            </a:prstTxWarp>
          </a:bodyPr>
          <a:lstStyle/>
          <a:p>
            <a:pPr defTabSz="913830" fontAlgn="base">
              <a:spcBef>
                <a:spcPct val="0"/>
              </a:spcBef>
              <a:spcAft>
                <a:spcPct val="0"/>
              </a:spcAft>
            </a:pPr>
            <a:r>
              <a:rPr lang="en-US" sz="2744" dirty="0">
                <a:gradFill>
                  <a:gsLst>
                    <a:gs pos="8876">
                      <a:schemeClr val="tx1"/>
                    </a:gs>
                    <a:gs pos="58000">
                      <a:schemeClr val="tx1"/>
                    </a:gs>
                  </a:gsLst>
                  <a:lin ang="5400000" scaled="0"/>
                </a:gradFill>
                <a:latin typeface="Segoe UI Light"/>
              </a:rPr>
              <a:t>Contextual apps</a:t>
            </a:r>
          </a:p>
        </p:txBody>
      </p:sp>
      <p:sp>
        <p:nvSpPr>
          <p:cNvPr id="65" name="Rectangle 64"/>
          <p:cNvSpPr/>
          <p:nvPr/>
        </p:nvSpPr>
        <p:spPr bwMode="auto">
          <a:xfrm>
            <a:off x="8069710" y="1188841"/>
            <a:ext cx="3852266" cy="537638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29" tIns="143384" rIns="179229" bIns="143384" numCol="1" rtlCol="0" anchor="t" anchorCtr="0" compatLnSpc="1">
            <a:prstTxWarp prst="textNoShape">
              <a:avLst/>
            </a:prstTxWarp>
          </a:bodyPr>
          <a:lstStyle/>
          <a:p>
            <a:pPr defTabSz="913830" fontAlgn="base">
              <a:spcBef>
                <a:spcPct val="0"/>
              </a:spcBef>
              <a:spcAft>
                <a:spcPct val="0"/>
              </a:spcAft>
            </a:pPr>
            <a:r>
              <a:rPr lang="en-US" sz="2744" dirty="0">
                <a:gradFill>
                  <a:gsLst>
                    <a:gs pos="8876">
                      <a:schemeClr val="tx1"/>
                    </a:gs>
                    <a:gs pos="58000">
                      <a:schemeClr val="tx1"/>
                    </a:gs>
                  </a:gsLst>
                  <a:lin ang="5400000" scaled="0"/>
                </a:gradFill>
                <a:latin typeface="Segoe UI Light"/>
              </a:rPr>
              <a:t>Flexible tools</a:t>
            </a:r>
          </a:p>
        </p:txBody>
      </p:sp>
      <p:sp>
        <p:nvSpPr>
          <p:cNvPr id="74" name="Rectangle 73"/>
          <p:cNvSpPr/>
          <p:nvPr/>
        </p:nvSpPr>
        <p:spPr bwMode="auto">
          <a:xfrm>
            <a:off x="4392560" y="4917184"/>
            <a:ext cx="1725360" cy="51075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7" tIns="44810" rIns="0" bIns="44810" numCol="1" rtlCol="0" anchor="ctr" anchorCtr="0" compatLnSpc="1">
            <a:prstTxWarp prst="textNoShape">
              <a:avLst/>
            </a:prstTxWarp>
          </a:bodyPr>
          <a:lstStyle/>
          <a:p>
            <a:pPr defTabSz="914094">
              <a:lnSpc>
                <a:spcPct val="90000"/>
              </a:lnSpc>
              <a:spcAft>
                <a:spcPts val="588"/>
              </a:spcAft>
            </a:pPr>
            <a:r>
              <a:rPr lang="en-US" sz="1372" b="1" dirty="0">
                <a:gradFill>
                  <a:gsLst>
                    <a:gs pos="50427">
                      <a:srgbClr val="FFFFFF"/>
                    </a:gs>
                    <a:gs pos="30000">
                      <a:srgbClr val="FFFFFF"/>
                    </a:gs>
                  </a:gsLst>
                  <a:lin ang="5400000" scaled="0"/>
                </a:gradFill>
              </a:rPr>
              <a:t>Documents</a:t>
            </a:r>
          </a:p>
        </p:txBody>
      </p:sp>
      <p:sp>
        <p:nvSpPr>
          <p:cNvPr id="75" name="Rectangle 74"/>
          <p:cNvSpPr/>
          <p:nvPr/>
        </p:nvSpPr>
        <p:spPr bwMode="auto">
          <a:xfrm>
            <a:off x="6167394" y="4917184"/>
            <a:ext cx="1725360" cy="51075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r>
              <a:rPr lang="en-US" sz="1372" b="1" dirty="0">
                <a:gradFill>
                  <a:gsLst>
                    <a:gs pos="50427">
                      <a:srgbClr val="FFFFFF"/>
                    </a:gs>
                    <a:gs pos="30000">
                      <a:srgbClr val="FFFFFF"/>
                    </a:gs>
                  </a:gsLst>
                  <a:lin ang="5400000" scaled="0"/>
                </a:gradFill>
              </a:rPr>
              <a:t>Search</a:t>
            </a:r>
          </a:p>
        </p:txBody>
      </p:sp>
      <p:sp>
        <p:nvSpPr>
          <p:cNvPr id="77" name="Rectangle 76"/>
          <p:cNvSpPr/>
          <p:nvPr/>
        </p:nvSpPr>
        <p:spPr bwMode="auto">
          <a:xfrm>
            <a:off x="4392560" y="5475778"/>
            <a:ext cx="1725360" cy="51075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r>
              <a:rPr lang="en-US" sz="1372" b="1">
                <a:gradFill>
                  <a:gsLst>
                    <a:gs pos="50427">
                      <a:srgbClr val="FFFFFF"/>
                    </a:gs>
                    <a:gs pos="30000">
                      <a:srgbClr val="FFFFFF"/>
                    </a:gs>
                  </a:gsLst>
                  <a:lin ang="5400000" scaled="0"/>
                </a:gradFill>
              </a:rPr>
              <a:t>Mail</a:t>
            </a:r>
            <a:endParaRPr lang="en-US" sz="1372" b="1" dirty="0">
              <a:gradFill>
                <a:gsLst>
                  <a:gs pos="50427">
                    <a:srgbClr val="FFFFFF"/>
                  </a:gs>
                  <a:gs pos="30000">
                    <a:srgbClr val="FFFFFF"/>
                  </a:gs>
                </a:gsLst>
                <a:lin ang="5400000" scaled="0"/>
              </a:gradFill>
            </a:endParaRPr>
          </a:p>
        </p:txBody>
      </p:sp>
      <p:sp>
        <p:nvSpPr>
          <p:cNvPr id="80" name="Rectangle 79"/>
          <p:cNvSpPr/>
          <p:nvPr/>
        </p:nvSpPr>
        <p:spPr bwMode="auto">
          <a:xfrm>
            <a:off x="4392560" y="6034372"/>
            <a:ext cx="1725360" cy="51075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r>
              <a:rPr lang="en-US" sz="1372" b="1">
                <a:gradFill>
                  <a:gsLst>
                    <a:gs pos="50427">
                      <a:srgbClr val="FFFFFF"/>
                    </a:gs>
                    <a:gs pos="30000">
                      <a:srgbClr val="FFFFFF"/>
                    </a:gs>
                  </a:gsLst>
                  <a:lin ang="5400000" scaled="0"/>
                </a:gradFill>
              </a:rPr>
              <a:t>Calendar</a:t>
            </a:r>
            <a:endParaRPr lang="en-US" sz="1372" b="1" dirty="0">
              <a:gradFill>
                <a:gsLst>
                  <a:gs pos="50427">
                    <a:srgbClr val="FFFFFF"/>
                  </a:gs>
                  <a:gs pos="30000">
                    <a:srgbClr val="FFFFFF"/>
                  </a:gs>
                </a:gsLst>
                <a:lin ang="5400000" scaled="0"/>
              </a:gradFill>
            </a:endParaRPr>
          </a:p>
        </p:txBody>
      </p:sp>
      <p:sp>
        <p:nvSpPr>
          <p:cNvPr id="81" name="Rectangle 80"/>
          <p:cNvSpPr/>
          <p:nvPr/>
        </p:nvSpPr>
        <p:spPr bwMode="auto">
          <a:xfrm>
            <a:off x="6167394" y="6024504"/>
            <a:ext cx="1725360" cy="51075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r>
              <a:rPr lang="en-US" sz="1372" b="1">
                <a:gradFill>
                  <a:gsLst>
                    <a:gs pos="50427">
                      <a:srgbClr val="FFFFFF"/>
                    </a:gs>
                    <a:gs pos="30000">
                      <a:srgbClr val="FFFFFF"/>
                    </a:gs>
                  </a:gsLst>
                  <a:lin ang="5400000" scaled="0"/>
                </a:gradFill>
              </a:rPr>
              <a:t>People</a:t>
            </a:r>
            <a:endParaRPr lang="en-US" sz="1372" b="1" dirty="0">
              <a:gradFill>
                <a:gsLst>
                  <a:gs pos="50427">
                    <a:srgbClr val="FFFFFF"/>
                  </a:gs>
                  <a:gs pos="30000">
                    <a:srgbClr val="FFFFFF"/>
                  </a:gs>
                </a:gsLst>
                <a:lin ang="5400000" scaled="0"/>
              </a:gradFill>
            </a:endParaRPr>
          </a:p>
        </p:txBody>
      </p:sp>
      <p:sp>
        <p:nvSpPr>
          <p:cNvPr id="76" name="Rectangle 75"/>
          <p:cNvSpPr/>
          <p:nvPr/>
        </p:nvSpPr>
        <p:spPr bwMode="auto">
          <a:xfrm>
            <a:off x="6163105" y="5475779"/>
            <a:ext cx="1725360" cy="51075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r>
              <a:rPr lang="en-US" sz="1372" b="1" dirty="0">
                <a:gradFill>
                  <a:gsLst>
                    <a:gs pos="50427">
                      <a:srgbClr val="FFFFFF"/>
                    </a:gs>
                    <a:gs pos="30000">
                      <a:srgbClr val="FFFFFF"/>
                    </a:gs>
                  </a:gsLst>
                  <a:lin ang="5400000" scaled="0"/>
                </a:gradFill>
              </a:rPr>
              <a:t>Social</a:t>
            </a:r>
          </a:p>
        </p:txBody>
      </p:sp>
      <p:sp>
        <p:nvSpPr>
          <p:cNvPr id="86" name="Freeform 232"/>
          <p:cNvSpPr>
            <a:spLocks noChangeAspect="1" noEditPoints="1"/>
          </p:cNvSpPr>
          <p:nvPr/>
        </p:nvSpPr>
        <p:spPr bwMode="auto">
          <a:xfrm>
            <a:off x="7500539" y="5064715"/>
            <a:ext cx="225291" cy="21569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9131" y="2271820"/>
            <a:ext cx="740874" cy="1346853"/>
          </a:xfrm>
          <a:prstGeom prst="rect">
            <a:avLst/>
          </a:prstGeom>
        </p:spPr>
      </p:pic>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570" y="2282207"/>
            <a:ext cx="724723" cy="1326055"/>
          </a:xfrm>
          <a:prstGeom prst="rect">
            <a:avLst/>
          </a:prstGeom>
        </p:spPr>
      </p:pic>
      <p:sp>
        <p:nvSpPr>
          <p:cNvPr id="84" name="Freeform 18"/>
          <p:cNvSpPr>
            <a:spLocks noChangeAspect="1" noEditPoints="1"/>
          </p:cNvSpPr>
          <p:nvPr/>
        </p:nvSpPr>
        <p:spPr bwMode="auto">
          <a:xfrm>
            <a:off x="5758446" y="5640647"/>
            <a:ext cx="269113" cy="18102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85" name="Freeform 109"/>
          <p:cNvSpPr>
            <a:spLocks noChangeAspect="1" noEditPoints="1"/>
          </p:cNvSpPr>
          <p:nvPr/>
        </p:nvSpPr>
        <p:spPr bwMode="auto">
          <a:xfrm>
            <a:off x="5755288" y="6177939"/>
            <a:ext cx="275429" cy="22362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083"/>
            <a:endParaRPr lang="en-US" sz="1764">
              <a:solidFill>
                <a:srgbClr val="FFFFFF"/>
              </a:solidFill>
            </a:endParaRPr>
          </a:p>
        </p:txBody>
      </p:sp>
      <p:sp>
        <p:nvSpPr>
          <p:cNvPr id="88" name="Freeform 5"/>
          <p:cNvSpPr>
            <a:spLocks noChangeAspect="1" noEditPoints="1"/>
          </p:cNvSpPr>
          <p:nvPr/>
        </p:nvSpPr>
        <p:spPr bwMode="auto">
          <a:xfrm>
            <a:off x="7521891" y="6155814"/>
            <a:ext cx="291890" cy="24813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91" name="Freeform 212"/>
          <p:cNvSpPr>
            <a:spLocks noChangeAspect="1" noEditPoints="1"/>
          </p:cNvSpPr>
          <p:nvPr/>
        </p:nvSpPr>
        <p:spPr bwMode="auto">
          <a:xfrm>
            <a:off x="7469238" y="5615727"/>
            <a:ext cx="287893" cy="230862"/>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sp>
        <p:nvSpPr>
          <p:cNvPr id="56" name="Freeform 5"/>
          <p:cNvSpPr>
            <a:spLocks noChangeAspect="1" noEditPoints="1"/>
          </p:cNvSpPr>
          <p:nvPr/>
        </p:nvSpPr>
        <p:spPr bwMode="auto">
          <a:xfrm>
            <a:off x="5782675" y="5031047"/>
            <a:ext cx="220653" cy="283034"/>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57" tIns="44810" rIns="0" bIns="44810" numCol="1" spcCol="0" rtlCol="0" fromWordArt="0" anchor="ctr" anchorCtr="0" forceAA="0" compatLnSpc="1">
            <a:prstTxWarp prst="textNoShape">
              <a:avLst/>
            </a:prstTxWarp>
            <a:noAutofit/>
          </a:bodyPr>
          <a:lstStyle/>
          <a:p>
            <a:pPr defTabSz="914094">
              <a:lnSpc>
                <a:spcPct val="90000"/>
              </a:lnSpc>
              <a:spcAft>
                <a:spcPts val="588"/>
              </a:spcAft>
            </a:pPr>
            <a:endParaRPr lang="en-US" sz="1372" b="1">
              <a:gradFill>
                <a:gsLst>
                  <a:gs pos="50427">
                    <a:srgbClr val="FFFFFF"/>
                  </a:gs>
                  <a:gs pos="30000">
                    <a:srgbClr val="FFFFFF"/>
                  </a:gs>
                </a:gsLst>
                <a:lin ang="5400000" scaled="0"/>
              </a:gradFill>
            </a:endParaRPr>
          </a:p>
        </p:txBody>
      </p:sp>
      <p:grpSp>
        <p:nvGrpSpPr>
          <p:cNvPr id="53" name="Group 52"/>
          <p:cNvGrpSpPr/>
          <p:nvPr/>
        </p:nvGrpSpPr>
        <p:grpSpPr>
          <a:xfrm>
            <a:off x="731325" y="1922838"/>
            <a:ext cx="1133254" cy="1379376"/>
            <a:chOff x="763102" y="1671422"/>
            <a:chExt cx="1367382" cy="1664352"/>
          </a:xfrm>
        </p:grpSpPr>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638" y="1671422"/>
              <a:ext cx="1346309" cy="1009733"/>
            </a:xfrm>
            <a:prstGeom prst="rect">
              <a:avLst/>
            </a:prstGeom>
            <a:ln>
              <a:solidFill>
                <a:schemeClr val="bg2">
                  <a:lumMod val="40000"/>
                  <a:lumOff val="60000"/>
                </a:schemeClr>
              </a:solidFill>
            </a:ln>
          </p:spPr>
        </p:pic>
        <p:sp>
          <p:nvSpPr>
            <p:cNvPr id="115" name="Rectangle 114"/>
            <p:cNvSpPr/>
            <p:nvPr/>
          </p:nvSpPr>
          <p:spPr bwMode="auto">
            <a:xfrm>
              <a:off x="763102" y="2693867"/>
              <a:ext cx="1367382" cy="6419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28" tIns="43928" rIns="43928" bIns="439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8259" fontAlgn="base">
                <a:spcBef>
                  <a:spcPct val="0"/>
                </a:spcBef>
                <a:spcAft>
                  <a:spcPct val="0"/>
                </a:spcAft>
              </a:pPr>
              <a:endParaRPr lang="en-US" sz="2114"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noChangeAspect="1" noEditPoints="1"/>
            </p:cNvSpPr>
            <p:nvPr/>
          </p:nvSpPr>
          <p:spPr bwMode="auto">
            <a:xfrm>
              <a:off x="1169604" y="2751505"/>
              <a:ext cx="477733" cy="50403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grpSp>
        <p:nvGrpSpPr>
          <p:cNvPr id="54" name="Group 53"/>
          <p:cNvGrpSpPr/>
          <p:nvPr/>
        </p:nvGrpSpPr>
        <p:grpSpPr>
          <a:xfrm>
            <a:off x="2283497" y="1922838"/>
            <a:ext cx="1136748" cy="1379376"/>
            <a:chOff x="2664498" y="1671422"/>
            <a:chExt cx="1371598" cy="1664352"/>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143" y="1671422"/>
              <a:ext cx="1346308" cy="1009733"/>
            </a:xfrm>
            <a:prstGeom prst="rect">
              <a:avLst/>
            </a:prstGeom>
            <a:ln>
              <a:solidFill>
                <a:schemeClr val="bg2">
                  <a:lumMod val="40000"/>
                  <a:lumOff val="60000"/>
                </a:schemeClr>
              </a:solidFill>
            </a:ln>
          </p:spPr>
        </p:pic>
        <p:sp>
          <p:nvSpPr>
            <p:cNvPr id="112" name="Rectangle 111"/>
            <p:cNvSpPr/>
            <p:nvPr/>
          </p:nvSpPr>
          <p:spPr bwMode="auto">
            <a:xfrm>
              <a:off x="2664498" y="2693867"/>
              <a:ext cx="1371598"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28" tIns="43928" rIns="43928" bIns="439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8259" fontAlgn="base">
                <a:spcBef>
                  <a:spcPct val="0"/>
                </a:spcBef>
                <a:spcAft>
                  <a:spcPct val="0"/>
                </a:spcAft>
              </a:pPr>
              <a:endParaRPr lang="en-US" sz="2114"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noChangeAspect="1" noEditPoints="1"/>
            </p:cNvSpPr>
            <p:nvPr/>
          </p:nvSpPr>
          <p:spPr bwMode="auto">
            <a:xfrm>
              <a:off x="3113269" y="2748409"/>
              <a:ext cx="502697" cy="507126"/>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grpSp>
        <p:nvGrpSpPr>
          <p:cNvPr id="55" name="Group 54"/>
          <p:cNvGrpSpPr/>
          <p:nvPr/>
        </p:nvGrpSpPr>
        <p:grpSpPr>
          <a:xfrm>
            <a:off x="719097" y="3432753"/>
            <a:ext cx="1136748" cy="1379376"/>
            <a:chOff x="4561836" y="1671422"/>
            <a:chExt cx="1371598" cy="1664352"/>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0357" y="1671422"/>
              <a:ext cx="1354555" cy="1028700"/>
            </a:xfrm>
            <a:prstGeom prst="rect">
              <a:avLst/>
            </a:prstGeom>
            <a:ln>
              <a:solidFill>
                <a:schemeClr val="bg2">
                  <a:lumMod val="40000"/>
                  <a:lumOff val="60000"/>
                </a:schemeClr>
              </a:solidFill>
            </a:ln>
          </p:spPr>
        </p:pic>
        <p:sp>
          <p:nvSpPr>
            <p:cNvPr id="92" name="Rectangle 91"/>
            <p:cNvSpPr/>
            <p:nvPr/>
          </p:nvSpPr>
          <p:spPr bwMode="auto">
            <a:xfrm>
              <a:off x="4561836" y="2693867"/>
              <a:ext cx="1371598" cy="6419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28" tIns="43928" rIns="43928" bIns="439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8259" fontAlgn="base">
                <a:spcBef>
                  <a:spcPct val="0"/>
                </a:spcBef>
                <a:spcAft>
                  <a:spcPct val="0"/>
                </a:spcAft>
              </a:pPr>
              <a:endParaRPr lang="en-US" sz="2114"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noChangeAspect="1" noEditPoints="1"/>
            </p:cNvSpPr>
            <p:nvPr/>
          </p:nvSpPr>
          <p:spPr bwMode="auto">
            <a:xfrm>
              <a:off x="4996982" y="2746990"/>
              <a:ext cx="504123" cy="508545"/>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grpSp>
        <p:nvGrpSpPr>
          <p:cNvPr id="57" name="Group 56"/>
          <p:cNvGrpSpPr/>
          <p:nvPr/>
        </p:nvGrpSpPr>
        <p:grpSpPr>
          <a:xfrm>
            <a:off x="719098" y="4968661"/>
            <a:ext cx="1168760" cy="1379376"/>
            <a:chOff x="8307751" y="1671422"/>
            <a:chExt cx="1410224" cy="1664352"/>
          </a:xfrm>
        </p:grpSpPr>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8506" y="1671422"/>
              <a:ext cx="1388713" cy="1018656"/>
            </a:xfrm>
            <a:prstGeom prst="rect">
              <a:avLst/>
            </a:prstGeom>
            <a:ln>
              <a:solidFill>
                <a:schemeClr val="bg2">
                  <a:lumMod val="40000"/>
                  <a:lumOff val="60000"/>
                </a:schemeClr>
              </a:solidFill>
            </a:ln>
          </p:spPr>
        </p:pic>
        <p:sp>
          <p:nvSpPr>
            <p:cNvPr id="78" name="Rectangle 77"/>
            <p:cNvSpPr/>
            <p:nvPr/>
          </p:nvSpPr>
          <p:spPr bwMode="auto">
            <a:xfrm>
              <a:off x="8307751"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28" tIns="43928" rIns="43928" bIns="439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8259" fontAlgn="base">
                <a:spcBef>
                  <a:spcPct val="0"/>
                </a:spcBef>
                <a:spcAft>
                  <a:spcPct val="0"/>
                </a:spcAft>
              </a:pPr>
              <a:endParaRPr lang="en-US" sz="2114"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a:spLocks noChangeAspect="1" noEditPoints="1"/>
            </p:cNvSpPr>
            <p:nvPr/>
          </p:nvSpPr>
          <p:spPr bwMode="auto">
            <a:xfrm>
              <a:off x="8804428" y="2746990"/>
              <a:ext cx="499979" cy="50664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dirty="0">
                <a:solidFill>
                  <a:srgbClr val="505050"/>
                </a:solidFill>
              </a:endParaRPr>
            </a:p>
          </p:txBody>
        </p:sp>
      </p:grpSp>
      <p:grpSp>
        <p:nvGrpSpPr>
          <p:cNvPr id="58" name="Group 57"/>
          <p:cNvGrpSpPr/>
          <p:nvPr/>
        </p:nvGrpSpPr>
        <p:grpSpPr>
          <a:xfrm>
            <a:off x="2301599" y="4968661"/>
            <a:ext cx="1168760" cy="1379376"/>
            <a:chOff x="10198504" y="1671422"/>
            <a:chExt cx="1410224" cy="1664352"/>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9259" y="1671422"/>
              <a:ext cx="1388713" cy="1023228"/>
            </a:xfrm>
            <a:prstGeom prst="rect">
              <a:avLst/>
            </a:prstGeom>
            <a:ln>
              <a:solidFill>
                <a:schemeClr val="bg2">
                  <a:lumMod val="40000"/>
                  <a:lumOff val="60000"/>
                </a:schemeClr>
              </a:solidFill>
            </a:ln>
          </p:spPr>
        </p:pic>
        <p:sp>
          <p:nvSpPr>
            <p:cNvPr id="69" name="Rectangle 68"/>
            <p:cNvSpPr/>
            <p:nvPr/>
          </p:nvSpPr>
          <p:spPr bwMode="auto">
            <a:xfrm>
              <a:off x="10198504"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28" tIns="43928" rIns="43928" bIns="439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8259" fontAlgn="base">
                <a:spcBef>
                  <a:spcPct val="0"/>
                </a:spcBef>
                <a:spcAft>
                  <a:spcPct val="0"/>
                </a:spcAft>
              </a:pPr>
              <a:endParaRPr lang="en-US" sz="2114"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a:spLocks noChangeAspect="1" noEditPoints="1"/>
            </p:cNvSpPr>
            <p:nvPr/>
          </p:nvSpPr>
          <p:spPr bwMode="auto">
            <a:xfrm>
              <a:off x="10718651" y="2746990"/>
              <a:ext cx="502220" cy="50664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30">
                <a:solidFill>
                  <a:srgbClr val="505050"/>
                </a:solidFill>
              </a:endParaRPr>
            </a:p>
          </p:txBody>
        </p:sp>
      </p:grpSp>
      <p:grpSp>
        <p:nvGrpSpPr>
          <p:cNvPr id="59" name="Group 58"/>
          <p:cNvGrpSpPr/>
          <p:nvPr/>
        </p:nvGrpSpPr>
        <p:grpSpPr>
          <a:xfrm>
            <a:off x="2271269" y="3432753"/>
            <a:ext cx="1168760" cy="1379376"/>
            <a:chOff x="6416998" y="1671422"/>
            <a:chExt cx="1410224" cy="1664352"/>
          </a:xfrm>
        </p:grpSpPr>
        <p:sp>
          <p:nvSpPr>
            <p:cNvPr id="60" name="Rectangle 59"/>
            <p:cNvSpPr/>
            <p:nvPr/>
          </p:nvSpPr>
          <p:spPr bwMode="auto">
            <a:xfrm>
              <a:off x="6416998" y="2693867"/>
              <a:ext cx="1410224"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28" tIns="43928" rIns="43928" bIns="439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78259" fontAlgn="base">
                <a:spcBef>
                  <a:spcPct val="0"/>
                </a:spcBef>
                <a:spcAft>
                  <a:spcPct val="0"/>
                </a:spcAft>
              </a:pPr>
              <a:endParaRPr lang="en-US" sz="211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a:stretch>
              <a:fillRect/>
            </a:stretch>
          </p:blipFill>
          <p:spPr>
            <a:xfrm>
              <a:off x="6416998" y="1671422"/>
              <a:ext cx="1410224" cy="1022444"/>
            </a:xfrm>
            <a:prstGeom prst="rect">
              <a:avLst/>
            </a:prstGeom>
          </p:spPr>
        </p:pic>
        <p:pic>
          <p:nvPicPr>
            <p:cNvPr id="62" name="Picture 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4590" y="2747580"/>
              <a:ext cx="506055" cy="506055"/>
            </a:xfrm>
            <a:prstGeom prst="rect">
              <a:avLst/>
            </a:prstGeom>
          </p:spPr>
        </p:pic>
      </p:grpSp>
      <p:sp>
        <p:nvSpPr>
          <p:cNvPr id="68" name="Freeform 21"/>
          <p:cNvSpPr>
            <a:spLocks noChangeAspect="1" noEditPoints="1"/>
          </p:cNvSpPr>
          <p:nvPr/>
        </p:nvSpPr>
        <p:spPr bwMode="auto">
          <a:xfrm>
            <a:off x="8819987" y="2282206"/>
            <a:ext cx="2395905" cy="355868"/>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94"/>
            <a:endParaRPr lang="en-US" sz="1764">
              <a:solidFill>
                <a:prstClr val="black"/>
              </a:solidFill>
            </a:endParaRPr>
          </a:p>
        </p:txBody>
      </p:sp>
      <p:sp>
        <p:nvSpPr>
          <p:cNvPr id="70" name="Freeform 10"/>
          <p:cNvSpPr>
            <a:spLocks noChangeAspect="1" noEditPoints="1"/>
          </p:cNvSpPr>
          <p:nvPr/>
        </p:nvSpPr>
        <p:spPr bwMode="auto">
          <a:xfrm>
            <a:off x="8460310" y="3063572"/>
            <a:ext cx="747095" cy="746989"/>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grpSp>
        <p:nvGrpSpPr>
          <p:cNvPr id="71" name="Group 70"/>
          <p:cNvGrpSpPr>
            <a:grpSpLocks noChangeAspect="1"/>
          </p:cNvGrpSpPr>
          <p:nvPr/>
        </p:nvGrpSpPr>
        <p:grpSpPr>
          <a:xfrm>
            <a:off x="9777718" y="2976035"/>
            <a:ext cx="653954" cy="922062"/>
            <a:chOff x="10662144" y="6848694"/>
            <a:chExt cx="615459" cy="867910"/>
          </a:xfrm>
        </p:grpSpPr>
        <p:sp>
          <p:nvSpPr>
            <p:cNvPr id="120" name="Freeform 70"/>
            <p:cNvSpPr>
              <a:spLocks/>
            </p:cNvSpPr>
            <p:nvPr/>
          </p:nvSpPr>
          <p:spPr bwMode="auto">
            <a:xfrm>
              <a:off x="10662144" y="7018128"/>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chemeClr val="bg2">
                <a:lumMod val="50000"/>
              </a:schemeClr>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sp>
          <p:nvSpPr>
            <p:cNvPr id="121"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sp>
          <p:nvSpPr>
            <p:cNvPr id="122" name="Freeform 72"/>
            <p:cNvSpPr>
              <a:spLocks/>
            </p:cNvSpPr>
            <p:nvPr/>
          </p:nvSpPr>
          <p:spPr bwMode="auto">
            <a:xfrm>
              <a:off x="10718373" y="6848694"/>
              <a:ext cx="115846"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sp>
          <p:nvSpPr>
            <p:cNvPr id="123"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sp>
          <p:nvSpPr>
            <p:cNvPr id="124"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sp>
          <p:nvSpPr>
            <p:cNvPr id="125" name="Freeform 75"/>
            <p:cNvSpPr>
              <a:spLocks/>
            </p:cNvSpPr>
            <p:nvPr/>
          </p:nvSpPr>
          <p:spPr bwMode="auto">
            <a:xfrm>
              <a:off x="10965914" y="7071330"/>
              <a:ext cx="255844" cy="592442"/>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sp>
          <p:nvSpPr>
            <p:cNvPr id="126" name="Freeform 76"/>
            <p:cNvSpPr>
              <a:spLocks/>
            </p:cNvSpPr>
            <p:nvPr/>
          </p:nvSpPr>
          <p:spPr bwMode="auto">
            <a:xfrm>
              <a:off x="10776107" y="7146802"/>
              <a:ext cx="387539" cy="243013"/>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sp>
          <p:nvSpPr>
            <p:cNvPr id="127"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sp>
          <p:nvSpPr>
            <p:cNvPr id="128"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sp>
          <p:nvSpPr>
            <p:cNvPr id="129"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89606" tIns="44803" rIns="89606" bIns="44803" numCol="1" anchor="t" anchorCtr="0" compatLnSpc="1">
              <a:prstTxWarp prst="textNoShape">
                <a:avLst/>
              </a:prstTxWarp>
            </a:bodyPr>
            <a:lstStyle/>
            <a:p>
              <a:pPr defTabSz="914094"/>
              <a:endParaRPr lang="en-US" sz="1764">
                <a:solidFill>
                  <a:srgbClr val="000000"/>
                </a:solidFill>
              </a:endParaRPr>
            </a:p>
          </p:txBody>
        </p:sp>
      </p:grpSp>
      <p:sp>
        <p:nvSpPr>
          <p:cNvPr id="117" name="Freeform 5"/>
          <p:cNvSpPr>
            <a:spLocks noChangeAspect="1"/>
          </p:cNvSpPr>
          <p:nvPr/>
        </p:nvSpPr>
        <p:spPr bwMode="auto">
          <a:xfrm>
            <a:off x="10888147" y="3037974"/>
            <a:ext cx="690154" cy="829109"/>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914094"/>
            <a:endParaRPr lang="en-US" sz="1764">
              <a:solidFill>
                <a:srgbClr val="505050"/>
              </a:solidFill>
            </a:endParaRPr>
          </a:p>
        </p:txBody>
      </p:sp>
      <p:pic>
        <p:nvPicPr>
          <p:cNvPr id="94" name="Picture 14"/>
          <p:cNvPicPr>
            <a:picLocks noChangeAspect="1" noChangeArrowheads="1"/>
          </p:cNvPicPr>
          <p:nvPr/>
        </p:nvPicPr>
        <p:blipFill>
          <a:blip r:embed="rId12">
            <a:grayscl/>
            <a:lum bright="-38000"/>
            <a:extLst>
              <a:ext uri="{28A0092B-C50C-407E-A947-70E740481C1C}">
                <a14:useLocalDpi xmlns:a14="http://schemas.microsoft.com/office/drawing/2010/main" val="0"/>
              </a:ext>
            </a:extLst>
          </a:blip>
          <a:srcRect/>
          <a:stretch>
            <a:fillRect/>
          </a:stretch>
        </p:blipFill>
        <p:spPr bwMode="auto">
          <a:xfrm>
            <a:off x="5822213" y="3699522"/>
            <a:ext cx="474708" cy="555344"/>
          </a:xfrm>
          <a:prstGeom prst="rect">
            <a:avLst/>
          </a:prstGeom>
          <a:noFill/>
          <a:ln>
            <a:noFill/>
          </a:ln>
          <a:effectLst/>
          <a:extLst/>
        </p:spPr>
      </p:pic>
      <p:sp>
        <p:nvSpPr>
          <p:cNvPr id="95" name="TextBox 94"/>
          <p:cNvSpPr txBox="1"/>
          <p:nvPr/>
        </p:nvSpPr>
        <p:spPr>
          <a:xfrm>
            <a:off x="6497751" y="3642364"/>
            <a:ext cx="927024" cy="669658"/>
          </a:xfrm>
          <a:prstGeom prst="rect">
            <a:avLst/>
          </a:prstGeom>
          <a:noFill/>
        </p:spPr>
        <p:txBody>
          <a:bodyPr wrap="square" lIns="179238" tIns="143391" rIns="179238" bIns="143391" rtlCol="0">
            <a:spAutoFit/>
          </a:bodyPr>
          <a:lstStyle/>
          <a:p>
            <a:pPr>
              <a:lnSpc>
                <a:spcPct val="90000"/>
              </a:lnSpc>
              <a:spcAft>
                <a:spcPts val="588"/>
              </a:spcAft>
            </a:pPr>
            <a:r>
              <a:rPr lang="en-US" sz="2744" dirty="0" err="1">
                <a:gradFill>
                  <a:gsLst>
                    <a:gs pos="4908">
                      <a:schemeClr val="tx1"/>
                    </a:gs>
                    <a:gs pos="16000">
                      <a:schemeClr val="tx1"/>
                    </a:gs>
                  </a:gsLst>
                  <a:lin ang="5400000" scaled="0"/>
                </a:gradFill>
              </a:rPr>
              <a:t>iOS</a:t>
            </a:r>
            <a:endParaRPr lang="en-US" sz="2744" dirty="0">
              <a:gradFill>
                <a:gsLst>
                  <a:gs pos="4908">
                    <a:schemeClr val="tx1"/>
                  </a:gs>
                  <a:gs pos="16000">
                    <a:schemeClr val="tx1"/>
                  </a:gs>
                </a:gsLst>
                <a:lin ang="5400000" scaled="0"/>
              </a:gradFill>
            </a:endParaRPr>
          </a:p>
        </p:txBody>
      </p:sp>
      <p:sp>
        <p:nvSpPr>
          <p:cNvPr id="96" name="Freeform 95"/>
          <p:cNvSpPr>
            <a:spLocks noEditPoints="1"/>
          </p:cNvSpPr>
          <p:nvPr/>
        </p:nvSpPr>
        <p:spPr bwMode="auto">
          <a:xfrm>
            <a:off x="4929819" y="3747866"/>
            <a:ext cx="466225" cy="473431"/>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505050"/>
              </a:solidFill>
            </a:endParaRPr>
          </a:p>
        </p:txBody>
      </p:sp>
      <p:pic>
        <p:nvPicPr>
          <p:cNvPr id="7" name="Picture 6"/>
          <p:cNvPicPr>
            <a:picLocks noChangeAspect="1"/>
          </p:cNvPicPr>
          <p:nvPr/>
        </p:nvPicPr>
        <p:blipFill>
          <a:blip r:embed="rId13"/>
          <a:stretch>
            <a:fillRect/>
          </a:stretch>
        </p:blipFill>
        <p:spPr>
          <a:xfrm>
            <a:off x="6562655" y="2237905"/>
            <a:ext cx="727097" cy="1438573"/>
          </a:xfrm>
          <a:prstGeom prst="rect">
            <a:avLst/>
          </a:prstGeom>
        </p:spPr>
      </p:pic>
      <p:pic>
        <p:nvPicPr>
          <p:cNvPr id="1026" name="Picture 2" descr="http://rubyonrails.org/images/rail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37778" y="5084329"/>
            <a:ext cx="637828" cy="813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50870" y="5529881"/>
            <a:ext cx="896191" cy="4480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6"/>
          <a:stretch>
            <a:fillRect/>
          </a:stretch>
        </p:blipFill>
        <p:spPr>
          <a:xfrm>
            <a:off x="9960556" y="4805455"/>
            <a:ext cx="1403893" cy="470269"/>
          </a:xfrm>
          <a:prstGeom prst="rect">
            <a:avLst/>
          </a:prstGeom>
        </p:spPr>
      </p:pic>
    </p:spTree>
    <p:extLst>
      <p:ext uri="{BB962C8B-B14F-4D97-AF65-F5344CB8AC3E}">
        <p14:creationId xmlns:p14="http://schemas.microsoft.com/office/powerpoint/2010/main" val="35026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900"/>
                                        <p:tgtEl>
                                          <p:spTgt spid="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6"/>
                                        </p:tgtEl>
                                      </p:cBhvr>
                                      <p:by x="80000" y="80000"/>
                                    </p:animScale>
                                  </p:childTnLst>
                                </p:cTn>
                              </p:par>
                              <p:par>
                                <p:cTn id="12" presetID="10" presetClass="entr" presetSubtype="0" fill="hold" grpId="0" nodeType="withEffect">
                                  <p:stCondLst>
                                    <p:cond delay="70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900"/>
                                        <p:tgtEl>
                                          <p:spTgt spid="65"/>
                                        </p:tgtEl>
                                      </p:cBhvr>
                                    </p:animEffect>
                                  </p:childTnLst>
                                </p:cTn>
                              </p:par>
                              <p:par>
                                <p:cTn id="15" presetID="63" presetClass="path" presetSubtype="0" decel="100000" fill="hold" grpId="1" nodeType="withEffect">
                                  <p:stCondLst>
                                    <p:cond delay="700"/>
                                  </p:stCondLst>
                                  <p:childTnLst>
                                    <p:animMotion origin="layout" path="M -0.02412 4.2079E-6 L -2.20832E-6 4.2079E-6 " pathEditMode="relative" rAng="0" ptsTypes="AA">
                                      <p:cBhvr>
                                        <p:cTn id="16" dur="900" fill="hold"/>
                                        <p:tgtEl>
                                          <p:spTgt spid="65"/>
                                        </p:tgtEl>
                                        <p:attrNameLst>
                                          <p:attrName>ppt_x</p:attrName>
                                          <p:attrName>ppt_y</p:attrName>
                                        </p:attrNameLst>
                                      </p:cBhvr>
                                      <p:rCtr x="1200" y="0"/>
                                    </p:animMotion>
                                  </p:childTnLst>
                                </p:cTn>
                              </p:par>
                              <p:par>
                                <p:cTn id="17" presetID="6" presetClass="emph" presetSubtype="0" accel="100000" autoRev="1" fill="hold" grpId="2" nodeType="withEffect">
                                  <p:stCondLst>
                                    <p:cond delay="200"/>
                                  </p:stCondLst>
                                  <p:childTnLst>
                                    <p:animScale>
                                      <p:cBhvr>
                                        <p:cTn id="18" dur="500" fill="hold"/>
                                        <p:tgtEl>
                                          <p:spTgt spid="65"/>
                                        </p:tgtEl>
                                      </p:cBhvr>
                                      <p:by x="80000" y="80000"/>
                                    </p:animScale>
                                  </p:childTnLst>
                                </p:cTn>
                              </p:par>
                              <p:par>
                                <p:cTn id="19" presetID="10" presetClass="entr" presetSubtype="0" fill="hold" nodeType="withEffect">
                                  <p:stCondLst>
                                    <p:cond delay="70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900"/>
                                        <p:tgtEl>
                                          <p:spTgt spid="53"/>
                                        </p:tgtEl>
                                      </p:cBhvr>
                                    </p:animEffect>
                                  </p:childTnLst>
                                </p:cTn>
                              </p:par>
                              <p:par>
                                <p:cTn id="22" presetID="63" presetClass="path" presetSubtype="0" decel="100000" fill="hold" nodeType="withEffect">
                                  <p:stCondLst>
                                    <p:cond delay="700"/>
                                  </p:stCondLst>
                                  <p:childTnLst>
                                    <p:animMotion origin="layout" path="M -0.02412 4.2079E-6 L -2.20832E-6 4.2079E-6 " pathEditMode="relative" rAng="0" ptsTypes="AA">
                                      <p:cBhvr>
                                        <p:cTn id="23" dur="900" fill="hold"/>
                                        <p:tgtEl>
                                          <p:spTgt spid="53"/>
                                        </p:tgtEl>
                                        <p:attrNameLst>
                                          <p:attrName>ppt_x</p:attrName>
                                          <p:attrName>ppt_y</p:attrName>
                                        </p:attrNameLst>
                                      </p:cBhvr>
                                      <p:rCtr x="1200" y="0"/>
                                    </p:animMotion>
                                  </p:childTnLst>
                                </p:cTn>
                              </p:par>
                              <p:par>
                                <p:cTn id="24" presetID="6" presetClass="emph" presetSubtype="0" accel="100000" autoRev="1" fill="hold" nodeType="withEffect">
                                  <p:stCondLst>
                                    <p:cond delay="200"/>
                                  </p:stCondLst>
                                  <p:childTnLst>
                                    <p:animScale>
                                      <p:cBhvr>
                                        <p:cTn id="25" dur="500" fill="hold"/>
                                        <p:tgtEl>
                                          <p:spTgt spid="53"/>
                                        </p:tgtEl>
                                      </p:cBhvr>
                                      <p:by x="80000" y="80000"/>
                                    </p:animScale>
                                  </p:childTnLst>
                                </p:cTn>
                              </p:par>
                              <p:par>
                                <p:cTn id="26" presetID="10" presetClass="entr" presetSubtype="0" fill="hold" nodeType="withEffect">
                                  <p:stCondLst>
                                    <p:cond delay="70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900"/>
                                        <p:tgtEl>
                                          <p:spTgt spid="54"/>
                                        </p:tgtEl>
                                      </p:cBhvr>
                                    </p:animEffect>
                                  </p:childTnLst>
                                </p:cTn>
                              </p:par>
                              <p:par>
                                <p:cTn id="29" presetID="63" presetClass="path" presetSubtype="0" decel="100000" fill="hold" nodeType="withEffect">
                                  <p:stCondLst>
                                    <p:cond delay="700"/>
                                  </p:stCondLst>
                                  <p:childTnLst>
                                    <p:animMotion origin="layout" path="M -0.02412 4.2079E-6 L -2.20832E-6 4.2079E-6 " pathEditMode="relative" rAng="0" ptsTypes="AA">
                                      <p:cBhvr>
                                        <p:cTn id="30" dur="900" fill="hold"/>
                                        <p:tgtEl>
                                          <p:spTgt spid="54"/>
                                        </p:tgtEl>
                                        <p:attrNameLst>
                                          <p:attrName>ppt_x</p:attrName>
                                          <p:attrName>ppt_y</p:attrName>
                                        </p:attrNameLst>
                                      </p:cBhvr>
                                      <p:rCtr x="1200" y="0"/>
                                    </p:animMotion>
                                  </p:childTnLst>
                                </p:cTn>
                              </p:par>
                              <p:par>
                                <p:cTn id="31" presetID="6" presetClass="emph" presetSubtype="0" accel="100000" autoRev="1" fill="hold" nodeType="withEffect">
                                  <p:stCondLst>
                                    <p:cond delay="200"/>
                                  </p:stCondLst>
                                  <p:childTnLst>
                                    <p:animScale>
                                      <p:cBhvr>
                                        <p:cTn id="32" dur="500" fill="hold"/>
                                        <p:tgtEl>
                                          <p:spTgt spid="54"/>
                                        </p:tgtEl>
                                      </p:cBhvr>
                                      <p:by x="80000" y="80000"/>
                                    </p:animScale>
                                  </p:childTnLst>
                                </p:cTn>
                              </p:par>
                              <p:par>
                                <p:cTn id="33" presetID="10" presetClass="entr" presetSubtype="0" fill="hold" nodeType="withEffect">
                                  <p:stCondLst>
                                    <p:cond delay="7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900"/>
                                        <p:tgtEl>
                                          <p:spTgt spid="55"/>
                                        </p:tgtEl>
                                      </p:cBhvr>
                                    </p:animEffect>
                                  </p:childTnLst>
                                </p:cTn>
                              </p:par>
                              <p:par>
                                <p:cTn id="36" presetID="63" presetClass="path" presetSubtype="0" decel="100000" fill="hold" nodeType="withEffect">
                                  <p:stCondLst>
                                    <p:cond delay="700"/>
                                  </p:stCondLst>
                                  <p:childTnLst>
                                    <p:animMotion origin="layout" path="M -0.02412 4.2079E-6 L -2.20832E-6 4.2079E-6 " pathEditMode="relative" rAng="0" ptsTypes="AA">
                                      <p:cBhvr>
                                        <p:cTn id="37" dur="900" fill="hold"/>
                                        <p:tgtEl>
                                          <p:spTgt spid="55"/>
                                        </p:tgtEl>
                                        <p:attrNameLst>
                                          <p:attrName>ppt_x</p:attrName>
                                          <p:attrName>ppt_y</p:attrName>
                                        </p:attrNameLst>
                                      </p:cBhvr>
                                      <p:rCtr x="1200" y="0"/>
                                    </p:animMotion>
                                  </p:childTnLst>
                                </p:cTn>
                              </p:par>
                              <p:par>
                                <p:cTn id="38" presetID="6" presetClass="emph" presetSubtype="0" accel="100000" autoRev="1" fill="hold" nodeType="withEffect">
                                  <p:stCondLst>
                                    <p:cond delay="200"/>
                                  </p:stCondLst>
                                  <p:childTnLst>
                                    <p:animScale>
                                      <p:cBhvr>
                                        <p:cTn id="39" dur="500" fill="hold"/>
                                        <p:tgtEl>
                                          <p:spTgt spid="55"/>
                                        </p:tgtEl>
                                      </p:cBhvr>
                                      <p:by x="80000" y="80000"/>
                                    </p:animScale>
                                  </p:childTnLst>
                                </p:cTn>
                              </p:par>
                              <p:par>
                                <p:cTn id="40" presetID="10" presetClass="entr" presetSubtype="0" fill="hold" nodeType="withEffect">
                                  <p:stCondLst>
                                    <p:cond delay="70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900"/>
                                        <p:tgtEl>
                                          <p:spTgt spid="59"/>
                                        </p:tgtEl>
                                      </p:cBhvr>
                                    </p:animEffect>
                                  </p:childTnLst>
                                </p:cTn>
                              </p:par>
                              <p:par>
                                <p:cTn id="43" presetID="63" presetClass="path" presetSubtype="0" decel="100000" fill="hold" nodeType="withEffect">
                                  <p:stCondLst>
                                    <p:cond delay="700"/>
                                  </p:stCondLst>
                                  <p:childTnLst>
                                    <p:animMotion origin="layout" path="M -0.02412 4.2079E-6 L -2.20832E-6 4.2079E-6 " pathEditMode="relative" rAng="0" ptsTypes="AA">
                                      <p:cBhvr>
                                        <p:cTn id="44" dur="900" fill="hold"/>
                                        <p:tgtEl>
                                          <p:spTgt spid="59"/>
                                        </p:tgtEl>
                                        <p:attrNameLst>
                                          <p:attrName>ppt_x</p:attrName>
                                          <p:attrName>ppt_y</p:attrName>
                                        </p:attrNameLst>
                                      </p:cBhvr>
                                      <p:rCtr x="1200" y="0"/>
                                    </p:animMotion>
                                  </p:childTnLst>
                                </p:cTn>
                              </p:par>
                              <p:par>
                                <p:cTn id="45" presetID="6" presetClass="emph" presetSubtype="0" accel="100000" autoRev="1" fill="hold" nodeType="withEffect">
                                  <p:stCondLst>
                                    <p:cond delay="200"/>
                                  </p:stCondLst>
                                  <p:childTnLst>
                                    <p:animScale>
                                      <p:cBhvr>
                                        <p:cTn id="46" dur="500" fill="hold"/>
                                        <p:tgtEl>
                                          <p:spTgt spid="59"/>
                                        </p:tgtEl>
                                      </p:cBhvr>
                                      <p:by x="80000" y="80000"/>
                                    </p:animScale>
                                  </p:childTnLst>
                                </p:cTn>
                              </p:par>
                              <p:par>
                                <p:cTn id="47" presetID="10" presetClass="entr" presetSubtype="0" fill="hold" nodeType="withEffect">
                                  <p:stCondLst>
                                    <p:cond delay="70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900"/>
                                        <p:tgtEl>
                                          <p:spTgt spid="57"/>
                                        </p:tgtEl>
                                      </p:cBhvr>
                                    </p:animEffect>
                                  </p:childTnLst>
                                </p:cTn>
                              </p:par>
                              <p:par>
                                <p:cTn id="50" presetID="63" presetClass="path" presetSubtype="0" decel="100000" fill="hold" nodeType="withEffect">
                                  <p:stCondLst>
                                    <p:cond delay="700"/>
                                  </p:stCondLst>
                                  <p:childTnLst>
                                    <p:animMotion origin="layout" path="M -0.02412 4.2079E-6 L -2.20832E-6 4.2079E-6 " pathEditMode="relative" rAng="0" ptsTypes="AA">
                                      <p:cBhvr>
                                        <p:cTn id="51" dur="900" fill="hold"/>
                                        <p:tgtEl>
                                          <p:spTgt spid="57"/>
                                        </p:tgtEl>
                                        <p:attrNameLst>
                                          <p:attrName>ppt_x</p:attrName>
                                          <p:attrName>ppt_y</p:attrName>
                                        </p:attrNameLst>
                                      </p:cBhvr>
                                      <p:rCtr x="1200" y="0"/>
                                    </p:animMotion>
                                  </p:childTnLst>
                                </p:cTn>
                              </p:par>
                              <p:par>
                                <p:cTn id="52" presetID="6" presetClass="emph" presetSubtype="0" accel="100000" autoRev="1" fill="hold" nodeType="withEffect">
                                  <p:stCondLst>
                                    <p:cond delay="200"/>
                                  </p:stCondLst>
                                  <p:childTnLst>
                                    <p:animScale>
                                      <p:cBhvr>
                                        <p:cTn id="53" dur="500" fill="hold"/>
                                        <p:tgtEl>
                                          <p:spTgt spid="57"/>
                                        </p:tgtEl>
                                      </p:cBhvr>
                                      <p:by x="80000" y="80000"/>
                                    </p:animScale>
                                  </p:childTnLst>
                                </p:cTn>
                              </p:par>
                              <p:par>
                                <p:cTn id="54" presetID="10" presetClass="entr" presetSubtype="0" fill="hold" nodeType="withEffect">
                                  <p:stCondLst>
                                    <p:cond delay="70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900"/>
                                        <p:tgtEl>
                                          <p:spTgt spid="58"/>
                                        </p:tgtEl>
                                      </p:cBhvr>
                                    </p:animEffect>
                                  </p:childTnLst>
                                </p:cTn>
                              </p:par>
                              <p:par>
                                <p:cTn id="57" presetID="63" presetClass="path" presetSubtype="0" decel="100000" fill="hold" nodeType="withEffect">
                                  <p:stCondLst>
                                    <p:cond delay="700"/>
                                  </p:stCondLst>
                                  <p:childTnLst>
                                    <p:animMotion origin="layout" path="M -0.02412 4.2079E-6 L -2.20832E-6 4.2079E-6 " pathEditMode="relative" rAng="0" ptsTypes="AA">
                                      <p:cBhvr>
                                        <p:cTn id="58" dur="900" fill="hold"/>
                                        <p:tgtEl>
                                          <p:spTgt spid="58"/>
                                        </p:tgtEl>
                                        <p:attrNameLst>
                                          <p:attrName>ppt_x</p:attrName>
                                          <p:attrName>ppt_y</p:attrName>
                                        </p:attrNameLst>
                                      </p:cBhvr>
                                      <p:rCtr x="1200" y="0"/>
                                    </p:animMotion>
                                  </p:childTnLst>
                                </p:cTn>
                              </p:par>
                              <p:par>
                                <p:cTn id="59" presetID="6" presetClass="emph" presetSubtype="0" accel="100000" autoRev="1" fill="hold" nodeType="withEffect">
                                  <p:stCondLst>
                                    <p:cond delay="200"/>
                                  </p:stCondLst>
                                  <p:childTnLst>
                                    <p:animScale>
                                      <p:cBhvr>
                                        <p:cTn id="60" dur="500" fill="hold"/>
                                        <p:tgtEl>
                                          <p:spTgt spid="58"/>
                                        </p:tgtEl>
                                      </p:cBhvr>
                                      <p:by x="80000" y="80000"/>
                                    </p:animScale>
                                  </p:childTnLst>
                                </p:cTn>
                              </p:par>
                              <p:par>
                                <p:cTn id="61" presetID="10" presetClass="entr" presetSubtype="0" fill="hold" grpId="0" nodeType="withEffect">
                                  <p:stCondLst>
                                    <p:cond delay="500"/>
                                  </p:stCondLst>
                                  <p:childTnLst>
                                    <p:set>
                                      <p:cBhvr>
                                        <p:cTn id="62" dur="1" fill="hold">
                                          <p:stCondLst>
                                            <p:cond delay="0"/>
                                          </p:stCondLst>
                                        </p:cTn>
                                        <p:tgtEl>
                                          <p:spTgt spid="97"/>
                                        </p:tgtEl>
                                        <p:attrNameLst>
                                          <p:attrName>style.visibility</p:attrName>
                                        </p:attrNameLst>
                                      </p:cBhvr>
                                      <p:to>
                                        <p:strVal val="visible"/>
                                      </p:to>
                                    </p:set>
                                    <p:animEffect transition="in" filter="fade">
                                      <p:cBhvr>
                                        <p:cTn id="63" dur="900"/>
                                        <p:tgtEl>
                                          <p:spTgt spid="97"/>
                                        </p:tgtEl>
                                      </p:cBhvr>
                                    </p:animEffect>
                                  </p:childTnLst>
                                </p:cTn>
                              </p:par>
                              <p:par>
                                <p:cTn id="64" presetID="63" presetClass="path" presetSubtype="0" decel="100000" fill="hold" grpId="1" nodeType="withEffect">
                                  <p:stCondLst>
                                    <p:cond delay="500"/>
                                  </p:stCondLst>
                                  <p:childTnLst>
                                    <p:animMotion origin="layout" path="M -0.02412 4.2079E-6 L -2.20832E-6 4.2079E-6 " pathEditMode="relative" rAng="0" ptsTypes="AA">
                                      <p:cBhvr>
                                        <p:cTn id="65" dur="900" fill="hold"/>
                                        <p:tgtEl>
                                          <p:spTgt spid="97"/>
                                        </p:tgtEl>
                                        <p:attrNameLst>
                                          <p:attrName>ppt_x</p:attrName>
                                          <p:attrName>ppt_y</p:attrName>
                                        </p:attrNameLst>
                                      </p:cBhvr>
                                      <p:rCtr x="1200" y="0"/>
                                    </p:animMotion>
                                  </p:childTnLst>
                                </p:cTn>
                              </p:par>
                              <p:par>
                                <p:cTn id="66" presetID="6" presetClass="emph" presetSubtype="0" accel="100000" autoRev="1" fill="hold" grpId="2" nodeType="withEffect">
                                  <p:stCondLst>
                                    <p:cond delay="0"/>
                                  </p:stCondLst>
                                  <p:childTnLst>
                                    <p:animScale>
                                      <p:cBhvr>
                                        <p:cTn id="67" dur="500" fill="hold"/>
                                        <p:tgtEl>
                                          <p:spTgt spid="97"/>
                                        </p:tgtEl>
                                      </p:cBhvr>
                                      <p:by x="80000" y="80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26"/>
                                        </p:tgtEl>
                                        <p:attrNameLst>
                                          <p:attrName>style.visibility</p:attrName>
                                        </p:attrNameLst>
                                      </p:cBhvr>
                                      <p:to>
                                        <p:strVal val="visible"/>
                                      </p:to>
                                    </p:set>
                                    <p:animEffect transition="in" filter="fade">
                                      <p:cBhvr>
                                        <p:cTn id="72" dur="500"/>
                                        <p:tgtEl>
                                          <p:spTgt spid="1026"/>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1028"/>
                                        </p:tgtEl>
                                        <p:attrNameLst>
                                          <p:attrName>style.visibility</p:attrName>
                                        </p:attrNameLst>
                                      </p:cBhvr>
                                      <p:to>
                                        <p:strVal val="visible"/>
                                      </p:to>
                                    </p:set>
                                    <p:animEffect transition="in" filter="fade">
                                      <p:cBhvr>
                                        <p:cTn id="7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79"/>
            </p:par>
          </p:childTnLst>
        </p:cTn>
      </p:par>
    </p:tnLst>
    <p:bldLst>
      <p:bldP spid="97" grpId="0" animBg="1"/>
      <p:bldP spid="97" grpId="1" animBg="1"/>
      <p:bldP spid="97" grpId="2" animBg="1"/>
      <p:bldP spid="6" grpId="0" animBg="1"/>
      <p:bldP spid="6" grpId="1" animBg="1"/>
      <p:bldP spid="6" grpId="2" animBg="1"/>
      <p:bldP spid="65" grpId="0" animBg="1"/>
      <p:bldP spid="65" grpId="1" animBg="1"/>
      <p:bldP spid="65"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293" dirty="0"/>
              <a:t>Contextual Apps</a:t>
            </a:r>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Your Apps, our UI</a:t>
            </a:r>
            <a:endParaRPr lang="en-US" b="1" dirty="0"/>
          </a:p>
          <a:p>
            <a:r>
              <a:rPr lang="en-US" dirty="0"/>
              <a:t>Surface your apps in the Office 365 platform</a:t>
            </a:r>
          </a:p>
          <a:p>
            <a:pPr>
              <a:spcAft>
                <a:spcPts val="600"/>
              </a:spcAft>
            </a:pPr>
            <a:r>
              <a:rPr lang="en-US" sz="2399" dirty="0">
                <a:solidFill>
                  <a:srgbClr val="0071BC"/>
                </a:solidFill>
              </a:rPr>
              <a:t>In Context</a:t>
            </a:r>
            <a:endParaRPr lang="en-US" b="1" dirty="0"/>
          </a:p>
          <a:p>
            <a:r>
              <a:rPr lang="en-US" dirty="0"/>
              <a:t>In context of your business users productivity activities</a:t>
            </a:r>
          </a:p>
          <a:p>
            <a:pPr>
              <a:spcAft>
                <a:spcPts val="600"/>
              </a:spcAft>
            </a:pPr>
            <a:r>
              <a:rPr lang="en-US" sz="2399" dirty="0">
                <a:solidFill>
                  <a:srgbClr val="0071BC"/>
                </a:solidFill>
              </a:rPr>
              <a:t>Reach</a:t>
            </a:r>
            <a:endParaRPr lang="en-US" b="1" dirty="0"/>
          </a:p>
          <a:p>
            <a:r>
              <a:rPr lang="en-US" dirty="0"/>
              <a:t>In Office Client, Office Online and Modern Apps</a:t>
            </a:r>
          </a:p>
          <a:p>
            <a:pPr>
              <a:spcAft>
                <a:spcPts val="1200"/>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 y="3465235"/>
            <a:ext cx="3877287" cy="17923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05" y="2231860"/>
            <a:ext cx="3808035" cy="1207020"/>
          </a:xfrm>
          <a:prstGeom prst="rect">
            <a:avLst/>
          </a:prstGeom>
        </p:spPr>
      </p:pic>
    </p:spTree>
    <p:extLst>
      <p:ext uri="{BB962C8B-B14F-4D97-AF65-F5344CB8AC3E}">
        <p14:creationId xmlns:p14="http://schemas.microsoft.com/office/powerpoint/2010/main" val="209553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799" dirty="0"/>
              <a:t>Build apps</a:t>
            </a:r>
          </a:p>
          <a:p>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Web Standards</a:t>
            </a:r>
            <a:endParaRPr lang="en-US" b="1" dirty="0"/>
          </a:p>
          <a:p>
            <a:pPr>
              <a:spcAft>
                <a:spcPts val="600"/>
              </a:spcAft>
            </a:pPr>
            <a:r>
              <a:rPr lang="en-US" dirty="0" smtClean="0"/>
              <a:t>Apps are built using industry proven web standards such as HTML, JavaScript and REST</a:t>
            </a:r>
          </a:p>
          <a:p>
            <a:pPr>
              <a:spcAft>
                <a:spcPts val="600"/>
              </a:spcAft>
            </a:pPr>
            <a:r>
              <a:rPr lang="en-US" sz="2399" dirty="0">
                <a:solidFill>
                  <a:srgbClr val="0071BC"/>
                </a:solidFill>
              </a:rPr>
              <a:t>Scalable and Safe</a:t>
            </a:r>
            <a:endParaRPr lang="en-US" b="1" dirty="0"/>
          </a:p>
          <a:p>
            <a:pPr>
              <a:spcAft>
                <a:spcPts val="600"/>
              </a:spcAft>
            </a:pPr>
            <a:r>
              <a:rPr lang="en-US" dirty="0" smtClean="0"/>
              <a:t>Apps are independently scalable which reduces total cost of ownership. Apps are secured and isolated from SharePoint </a:t>
            </a:r>
          </a:p>
          <a:p>
            <a:pPr>
              <a:spcAft>
                <a:spcPts val="600"/>
              </a:spcAft>
            </a:pPr>
            <a:r>
              <a:rPr lang="en-US" sz="2399" dirty="0">
                <a:solidFill>
                  <a:srgbClr val="0071BC"/>
                </a:solidFill>
              </a:rPr>
              <a:t>Accessible</a:t>
            </a:r>
            <a:endParaRPr lang="en-US" b="1" dirty="0"/>
          </a:p>
          <a:p>
            <a:pPr>
              <a:spcAft>
                <a:spcPts val="600"/>
              </a:spcAft>
            </a:pPr>
            <a:r>
              <a:rPr lang="en-US" dirty="0" smtClean="0"/>
              <a:t>Apps can be accessed from any device with a web browser.</a:t>
            </a:r>
            <a:endParaRPr lang="en-US" dirty="0"/>
          </a:p>
          <a:p>
            <a:pPr>
              <a:spcAft>
                <a:spcPts val="1200"/>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64" y="1448597"/>
            <a:ext cx="3986196" cy="398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78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188089" y="914178"/>
            <a:ext cx="5998286" cy="5029645"/>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399" dirty="0">
                <a:solidFill>
                  <a:srgbClr val="0071BC"/>
                </a:solidFill>
              </a:rPr>
              <a:t>Hosting freedom</a:t>
            </a:r>
            <a:endParaRPr lang="en-US" b="1" dirty="0"/>
          </a:p>
          <a:p>
            <a:r>
              <a:rPr lang="en-US" dirty="0" smtClean="0"/>
              <a:t>Apps can be hosted on any platform giving you complete freedom.</a:t>
            </a:r>
          </a:p>
          <a:p>
            <a:r>
              <a:rPr lang="en-US" sz="2399"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66684" y="2057952"/>
            <a:ext cx="2742811" cy="274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22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Modern app development </a:t>
            </a:r>
            <a:endParaRPr lang="en-US" dirty="0"/>
          </a:p>
        </p:txBody>
      </p:sp>
      <p:sp>
        <p:nvSpPr>
          <p:cNvPr id="70" name="Chevron 45"/>
          <p:cNvSpPr/>
          <p:nvPr/>
        </p:nvSpPr>
        <p:spPr bwMode="auto">
          <a:xfrm flipH="1">
            <a:off x="4029752" y="1622168"/>
            <a:ext cx="4128101"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4034881" y="4621405"/>
            <a:ext cx="4122973"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48362" y="2246385"/>
            <a:ext cx="1297251" cy="1100967"/>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Vacation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3700" y="2286000"/>
              <a:ext cx="393779" cy="55467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6860606" y="2246385"/>
            <a:ext cx="1297251" cy="1100967"/>
            <a:chOff x="6861111" y="2245599"/>
            <a:chExt cx="1298111" cy="1101697"/>
          </a:xfrm>
        </p:grpSpPr>
        <p:sp>
          <p:nvSpPr>
            <p:cNvPr id="76" name="Rectangle 75"/>
            <p:cNvSpPr/>
            <p:nvPr/>
          </p:nvSpPr>
          <p:spPr bwMode="auto">
            <a:xfrm>
              <a:off x="6861111"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Event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328925" y="2286000"/>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036119" y="2246385"/>
            <a:ext cx="1297251" cy="1100967"/>
            <a:chOff x="4034752" y="2245599"/>
            <a:chExt cx="1298111" cy="1101697"/>
          </a:xfrm>
        </p:grpSpPr>
        <p:sp>
          <p:nvSpPr>
            <p:cNvPr id="79" name="Rectangle 78"/>
            <p:cNvSpPr/>
            <p:nvPr/>
          </p:nvSpPr>
          <p:spPr bwMode="auto">
            <a:xfrm>
              <a:off x="403475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Expense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553996" y="2438400"/>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379" tIns="45690" rIns="91379" bIns="45690" numCol="1" anchor="t" anchorCtr="0" compatLnSpc="1">
              <a:prstTxWarp prst="textNoShape">
                <a:avLst/>
              </a:prstTxWarp>
            </a:bodyPr>
            <a:lstStyle/>
            <a:p>
              <a:pPr defTabSz="913727"/>
              <a:endParaRPr lang="en-US" sz="1400">
                <a:solidFill>
                  <a:srgbClr val="000000"/>
                </a:solidFill>
              </a:endParaRPr>
            </a:p>
          </p:txBody>
        </p:sp>
      </p:grpSp>
      <p:grpSp>
        <p:nvGrpSpPr>
          <p:cNvPr id="81" name="Group 80"/>
          <p:cNvGrpSpPr/>
          <p:nvPr/>
        </p:nvGrpSpPr>
        <p:grpSpPr>
          <a:xfrm>
            <a:off x="5448362" y="3421121"/>
            <a:ext cx="1297251" cy="1100967"/>
            <a:chOff x="5447932" y="3421114"/>
            <a:chExt cx="1298111" cy="1101697"/>
          </a:xfrm>
        </p:grpSpPr>
        <p:sp>
          <p:nvSpPr>
            <p:cNvPr id="82" name="Rectangle 81"/>
            <p:cNvSpPr/>
            <p:nvPr/>
          </p:nvSpPr>
          <p:spPr bwMode="auto">
            <a:xfrm>
              <a:off x="544793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890554" y="3544888"/>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5690" numCol="1" anchor="b" anchorCtr="0" compatLnSpc="1">
              <a:prstTxWarp prst="textNoShape">
                <a:avLst/>
              </a:prstTxWarp>
              <a:noAutofit/>
            </a:bodyPr>
            <a:lstStyle/>
            <a:p>
              <a:pPr defTabSz="913727"/>
              <a:endParaRPr lang="en-US" sz="1400">
                <a:solidFill>
                  <a:srgbClr val="000000"/>
                </a:solidFill>
              </a:endParaRPr>
            </a:p>
          </p:txBody>
        </p:sp>
      </p:grpSp>
      <p:grpSp>
        <p:nvGrpSpPr>
          <p:cNvPr id="84" name="Group 83"/>
          <p:cNvGrpSpPr/>
          <p:nvPr/>
        </p:nvGrpSpPr>
        <p:grpSpPr>
          <a:xfrm>
            <a:off x="6860606" y="3421121"/>
            <a:ext cx="1297251" cy="1100967"/>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Risk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788" y="3425538"/>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4036119" y="3421121"/>
            <a:ext cx="1297251" cy="1100967"/>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Help-desk</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390" y="3447181"/>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3179409" y="1622169"/>
            <a:ext cx="2917579" cy="3529017"/>
            <a:chOff x="1086059" y="1620968"/>
            <a:chExt cx="2919513" cy="3531357"/>
          </a:xfrm>
        </p:grpSpPr>
        <p:grpSp>
          <p:nvGrpSpPr>
            <p:cNvPr id="19" name="Group 18"/>
            <p:cNvGrpSpPr/>
            <p:nvPr/>
          </p:nvGrpSpPr>
          <p:grpSpPr>
            <a:xfrm>
              <a:off x="1086059" y="2245598"/>
              <a:ext cx="2919513" cy="2906727"/>
              <a:chOff x="1086059" y="2245598"/>
              <a:chExt cx="2919513" cy="2906727"/>
            </a:xfrm>
          </p:grpSpPr>
          <p:sp>
            <p:nvSpPr>
              <p:cNvPr id="7" name="Rectangle 6"/>
              <p:cNvSpPr/>
              <p:nvPr/>
            </p:nvSpPr>
            <p:spPr bwMode="auto">
              <a:xfrm>
                <a:off x="1156152" y="2245598"/>
                <a:ext cx="2755404" cy="2906727"/>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059" y="3544888"/>
                <a:ext cx="2857819" cy="132109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8796" y="2610540"/>
                <a:ext cx="2806776" cy="889655"/>
              </a:xfrm>
              <a:prstGeom prst="rect">
                <a:avLst/>
              </a:prstGeom>
            </p:spPr>
          </p:pic>
        </p:grpSp>
        <p:sp>
          <p:nvSpPr>
            <p:cNvPr id="20" name="Rectangle 19"/>
            <p:cNvSpPr/>
            <p:nvPr/>
          </p:nvSpPr>
          <p:spPr bwMode="auto">
            <a:xfrm>
              <a:off x="1156152" y="1620968"/>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50" dirty="0">
                  <a:gradFill>
                    <a:gsLst>
                      <a:gs pos="0">
                        <a:srgbClr val="FFFFFF"/>
                      </a:gs>
                      <a:gs pos="100000">
                        <a:srgbClr val="FFFFFF"/>
                      </a:gs>
                    </a:gsLst>
                    <a:lin ang="5400000" scaled="0"/>
                  </a:gradFill>
                  <a:ea typeface="Segoe UI" pitchFamily="34" charset="0"/>
                  <a:cs typeface="Segoe UI" pitchFamily="34" charset="0"/>
                </a:rPr>
                <a:t>Products and platforms</a:t>
              </a:r>
            </a:p>
          </p:txBody>
        </p:sp>
      </p:grpSp>
      <p:grpSp>
        <p:nvGrpSpPr>
          <p:cNvPr id="5" name="Group 4"/>
          <p:cNvGrpSpPr/>
          <p:nvPr/>
        </p:nvGrpSpPr>
        <p:grpSpPr>
          <a:xfrm>
            <a:off x="6109345" y="1622169"/>
            <a:ext cx="2753578" cy="3529017"/>
            <a:chOff x="6110943" y="1620969"/>
            <a:chExt cx="2755404" cy="3531357"/>
          </a:xfrm>
        </p:grpSpPr>
        <p:grpSp>
          <p:nvGrpSpPr>
            <p:cNvPr id="4" name="Group 3"/>
            <p:cNvGrpSpPr/>
            <p:nvPr/>
          </p:nvGrpSpPr>
          <p:grpSpPr>
            <a:xfrm>
              <a:off x="6110943" y="1620969"/>
              <a:ext cx="2755404" cy="3531357"/>
              <a:chOff x="6110943" y="1620969"/>
              <a:chExt cx="2755404" cy="3531357"/>
            </a:xfrm>
          </p:grpSpPr>
          <p:sp>
            <p:nvSpPr>
              <p:cNvPr id="21" name="Rectangle 20"/>
              <p:cNvSpPr/>
              <p:nvPr/>
            </p:nvSpPr>
            <p:spPr bwMode="auto">
              <a:xfrm>
                <a:off x="6110943" y="1620969"/>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Services and data</a:t>
                </a:r>
              </a:p>
            </p:txBody>
          </p:sp>
          <p:sp>
            <p:nvSpPr>
              <p:cNvPr id="14" name="Rectangle 13"/>
              <p:cNvSpPr/>
              <p:nvPr/>
            </p:nvSpPr>
            <p:spPr bwMode="auto">
              <a:xfrm>
                <a:off x="6110943" y="2242314"/>
                <a:ext cx="2755404" cy="291001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494963" y="2405764"/>
              <a:ext cx="1987365" cy="2583112"/>
              <a:chOff x="6437189" y="2370494"/>
              <a:chExt cx="1987365" cy="2583112"/>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3545" y="2370494"/>
                <a:ext cx="1514652" cy="480094"/>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1050" y="3332559"/>
                <a:ext cx="1559643" cy="228600"/>
              </a:xfrm>
              <a:prstGeom prst="rect">
                <a:avLst/>
              </a:prstGeom>
            </p:spPr>
          </p:pic>
          <p:pic>
            <p:nvPicPr>
              <p:cNvPr id="41" name="Picture 2" descr="C:\Users\v-sacars\Documents\Microsoft\Product logos\dyn-brand_bL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7189" y="2714460"/>
                <a:ext cx="1987365" cy="42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v-sacars\Documents\Microsoft\Product logos\SQL_h_bL_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4539" y="4109483"/>
                <a:ext cx="1652664" cy="4208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bing_rgb_r.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78130" y="3764235"/>
                <a:ext cx="905482" cy="31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45017" y="4674456"/>
                <a:ext cx="1333474" cy="279150"/>
              </a:xfrm>
              <a:prstGeom prst="rect">
                <a:avLst/>
              </a:prstGeom>
            </p:spPr>
          </p:pic>
        </p:grpSp>
      </p:grpSp>
    </p:spTree>
    <p:extLst>
      <p:ext uri="{BB962C8B-B14F-4D97-AF65-F5344CB8AC3E}">
        <p14:creationId xmlns:p14="http://schemas.microsoft.com/office/powerpoint/2010/main" val="22269084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17318 -7.40741E-7 " pathEditMode="relative" rAng="0" ptsTypes="AA">
                                      <p:cBhvr>
                                        <p:cTn id="6" dur="2000" fill="hold"/>
                                        <p:tgtEl>
                                          <p:spTgt spid="47"/>
                                        </p:tgtEl>
                                        <p:attrNameLst>
                                          <p:attrName>ppt_x</p:attrName>
                                          <p:attrName>ppt_y</p:attrName>
                                        </p:attrNameLst>
                                      </p:cBhvr>
                                      <p:rCtr x="-8659" y="0"/>
                                    </p:animMotion>
                                  </p:childTnLst>
                                </p:cTn>
                              </p:par>
                              <p:par>
                                <p:cTn id="7" presetID="42" presetClass="path" presetSubtype="0" accel="50000" decel="50000" fill="hold" nodeType="withEffect">
                                  <p:stCondLst>
                                    <p:cond delay="0"/>
                                  </p:stCondLst>
                                  <p:childTnLst>
                                    <p:animMotion origin="layout" path="M -2.88299E-6 0 L 0.1817 0 " pathEditMode="relative" rAng="0" ptsTypes="AA">
                                      <p:cBhvr>
                                        <p:cTn id="8" dur="2000" fill="hold"/>
                                        <p:tgtEl>
                                          <p:spTgt spid="5"/>
                                        </p:tgtEl>
                                        <p:attrNameLst>
                                          <p:attrName>ppt_x</p:attrName>
                                          <p:attrName>ppt_y</p:attrName>
                                        </p:attrNameLst>
                                      </p:cBhvr>
                                      <p:rCtr x="9085"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Apps for SharePoint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32208686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Apps for </a:t>
            </a:r>
            <a:r>
              <a:rPr lang="en-US" b="0" dirty="0" err="1" smtClean="0"/>
              <a:t>OFFICe</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959593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Meet </a:t>
            </a:r>
            <a:r>
              <a:rPr lang="en-US" dirty="0"/>
              <a:t>Jeremy Thake | @</a:t>
            </a:r>
            <a:r>
              <a:rPr lang="en-US" dirty="0" err="1"/>
              <a:t>jthake</a:t>
            </a:r>
            <a:endParaRPr lang="en-US" dirty="0"/>
          </a:p>
        </p:txBody>
      </p:sp>
      <p:sp>
        <p:nvSpPr>
          <p:cNvPr id="7" name="Content Placeholder 6"/>
          <p:cNvSpPr>
            <a:spLocks noGrp="1"/>
          </p:cNvSpPr>
          <p:nvPr>
            <p:ph sz="quarter" idx="10"/>
          </p:nvPr>
        </p:nvSpPr>
        <p:spPr/>
        <p:txBody>
          <a:bodyPr/>
          <a:lstStyle/>
          <a:p>
            <a:r>
              <a:rPr lang="en-US" dirty="0"/>
              <a:t>Jeremy </a:t>
            </a:r>
            <a:r>
              <a:rPr lang="en-US" dirty="0" smtClean="0"/>
              <a:t>recently joined Microsoft as Technical </a:t>
            </a:r>
            <a:r>
              <a:rPr lang="en-US" dirty="0"/>
              <a:t>Product Manager </a:t>
            </a:r>
            <a:r>
              <a:rPr lang="en-US" dirty="0" smtClean="0"/>
              <a:t>for </a:t>
            </a:r>
            <a:r>
              <a:rPr lang="en-US" dirty="0"/>
              <a:t>the Visual Studio Developer story for Office </a:t>
            </a:r>
            <a:r>
              <a:rPr lang="en-US" dirty="0" smtClean="0"/>
              <a:t>365 development</a:t>
            </a:r>
            <a:endParaRPr lang="en-US" dirty="0"/>
          </a:p>
          <a:p>
            <a:r>
              <a:rPr lang="en-US" dirty="0" smtClean="0"/>
              <a:t>He </a:t>
            </a:r>
            <a:r>
              <a:rPr lang="en-US" dirty="0"/>
              <a:t>has been heavily involved in the SharePoint community since 2006 </a:t>
            </a:r>
          </a:p>
          <a:p>
            <a:pPr lvl="1"/>
            <a:r>
              <a:rPr lang="en-US" dirty="0" smtClean="0"/>
              <a:t>SharePoint </a:t>
            </a:r>
            <a:r>
              <a:rPr lang="en-US" dirty="0"/>
              <a:t>MVP award 4 years in a </a:t>
            </a:r>
            <a:r>
              <a:rPr lang="en-US" dirty="0" smtClean="0"/>
              <a:t>row</a:t>
            </a:r>
          </a:p>
          <a:p>
            <a:pPr lvl="1"/>
            <a:r>
              <a:rPr lang="en-US" dirty="0"/>
              <a:t>Chief Architect shipping two Apps to the Office Store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191" y="4066919"/>
            <a:ext cx="2537248" cy="2537248"/>
          </a:xfrm>
          <a:prstGeom prst="rect">
            <a:avLst/>
          </a:prstGeom>
        </p:spPr>
      </p:pic>
    </p:spTree>
    <p:extLst>
      <p:ext uri="{BB962C8B-B14F-4D97-AF65-F5344CB8AC3E}">
        <p14:creationId xmlns:p14="http://schemas.microsoft.com/office/powerpoint/2010/main" val="371589938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momentum</a:t>
            </a:r>
            <a:endParaRPr lang="en-US" dirty="0"/>
          </a:p>
        </p:txBody>
      </p:sp>
      <p:grpSp>
        <p:nvGrpSpPr>
          <p:cNvPr id="28" name="Group 27"/>
          <p:cNvGrpSpPr/>
          <p:nvPr/>
        </p:nvGrpSpPr>
        <p:grpSpPr>
          <a:xfrm>
            <a:off x="6548733" y="1190077"/>
            <a:ext cx="5377148" cy="5375594"/>
            <a:chOff x="6681789" y="1212849"/>
            <a:chExt cx="5486400" cy="5484814"/>
          </a:xfrm>
        </p:grpSpPr>
        <p:sp>
          <p:nvSpPr>
            <p:cNvPr id="14" name="Rectangle 13"/>
            <p:cNvSpPr/>
            <p:nvPr/>
          </p:nvSpPr>
          <p:spPr bwMode="auto">
            <a:xfrm>
              <a:off x="6681789" y="1212849"/>
              <a:ext cx="5486400" cy="5484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5" tIns="268857" rIns="0" bIns="0" numCol="1" spcCol="0" rtlCol="0" fromWordArt="0" anchor="b" anchorCtr="0" forceAA="0" compatLnSpc="1">
              <a:prstTxWarp prst="textNoShape">
                <a:avLst/>
              </a:prstTxWarp>
              <a:noAutofit/>
            </a:bodyPr>
            <a:lstStyle/>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r>
                <a:rPr lang="en-US" sz="3528" dirty="0">
                  <a:solidFill>
                    <a:srgbClr val="FFFFFF"/>
                  </a:solidFill>
                  <a:latin typeface="Segoe UI Light"/>
                  <a:ea typeface="Segoe UI" pitchFamily="34" charset="0"/>
                  <a:cs typeface="Segoe UI" pitchFamily="34" charset="0"/>
                </a:rPr>
                <a:t>International expansion</a:t>
              </a:r>
              <a:r>
                <a:rPr lang="en-US" sz="2744" b="1" dirty="0">
                  <a:solidFill>
                    <a:srgbClr val="FFFFFF"/>
                  </a:solidFill>
                  <a:ea typeface="Segoe UI" pitchFamily="34" charset="0"/>
                  <a:cs typeface="Segoe UI" pitchFamily="34" charset="0"/>
                </a:rPr>
                <a:t/>
              </a:r>
              <a:br>
                <a:rPr lang="en-US" sz="2744" b="1" dirty="0">
                  <a:solidFill>
                    <a:srgbClr val="FFFFFF"/>
                  </a:solidFill>
                  <a:ea typeface="Segoe UI" pitchFamily="34" charset="0"/>
                  <a:cs typeface="Segoe UI" pitchFamily="34" charset="0"/>
                </a:rPr>
              </a:br>
              <a:endParaRPr lang="en-US" sz="31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982" y="1779464"/>
              <a:ext cx="3166013" cy="3798319"/>
            </a:xfrm>
            <a:prstGeom prst="rect">
              <a:avLst/>
            </a:prstGeom>
          </p:spPr>
        </p:pic>
      </p:grpSp>
      <p:grpSp>
        <p:nvGrpSpPr>
          <p:cNvPr id="8" name="Group 7"/>
          <p:cNvGrpSpPr/>
          <p:nvPr/>
        </p:nvGrpSpPr>
        <p:grpSpPr>
          <a:xfrm>
            <a:off x="295922" y="2994017"/>
            <a:ext cx="6208201" cy="1753697"/>
            <a:chOff x="301935" y="3053442"/>
            <a:chExt cx="6334338" cy="1789328"/>
          </a:xfrm>
        </p:grpSpPr>
        <p:sp>
          <p:nvSpPr>
            <p:cNvPr id="34" name="Rectangle 33"/>
            <p:cNvSpPr/>
            <p:nvPr/>
          </p:nvSpPr>
          <p:spPr bwMode="auto">
            <a:xfrm>
              <a:off x="301935" y="3053442"/>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Hundreds </a:t>
              </a:r>
              <a:br>
                <a:rPr lang="en-US" sz="2744" b="1" dirty="0">
                  <a:gradFill>
                    <a:gsLst>
                      <a:gs pos="0">
                        <a:srgbClr val="0072C6"/>
                      </a:gs>
                      <a:gs pos="100000">
                        <a:srgbClr val="0072C6"/>
                      </a:gs>
                    </a:gsLst>
                    <a:lin ang="5400000" scaled="0"/>
                  </a:gradFill>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of business apps</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108" y="3388250"/>
              <a:ext cx="1063738" cy="1454520"/>
            </a:xfrm>
            <a:prstGeom prst="rect">
              <a:avLst/>
            </a:prstGeom>
          </p:spPr>
        </p:pic>
      </p:grpSp>
      <p:grpSp>
        <p:nvGrpSpPr>
          <p:cNvPr id="10" name="Group 9"/>
          <p:cNvGrpSpPr/>
          <p:nvPr/>
        </p:nvGrpSpPr>
        <p:grpSpPr>
          <a:xfrm>
            <a:off x="295922" y="1190077"/>
            <a:ext cx="6208201" cy="1753697"/>
            <a:chOff x="301935" y="1212849"/>
            <a:chExt cx="6334338" cy="1789328"/>
          </a:xfrm>
        </p:grpSpPr>
        <p:sp>
          <p:nvSpPr>
            <p:cNvPr id="33" name="Rectangle 32"/>
            <p:cNvSpPr/>
            <p:nvPr/>
          </p:nvSpPr>
          <p:spPr bwMode="auto">
            <a:xfrm>
              <a:off x="301935" y="1212849"/>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Exponential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growth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In-store visits</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53" y="1458298"/>
              <a:ext cx="1602402" cy="1543879"/>
            </a:xfrm>
            <a:prstGeom prst="rect">
              <a:avLst/>
            </a:prstGeom>
          </p:spPr>
        </p:pic>
      </p:grpSp>
      <p:grpSp>
        <p:nvGrpSpPr>
          <p:cNvPr id="9" name="Group 8"/>
          <p:cNvGrpSpPr/>
          <p:nvPr/>
        </p:nvGrpSpPr>
        <p:grpSpPr>
          <a:xfrm>
            <a:off x="295922" y="4811974"/>
            <a:ext cx="6208201" cy="1927588"/>
            <a:chOff x="301935" y="4908335"/>
            <a:chExt cx="6334338" cy="1966752"/>
          </a:xfrm>
        </p:grpSpPr>
        <p:sp>
          <p:nvSpPr>
            <p:cNvPr id="35" name="Rectangle 34"/>
            <p:cNvSpPr/>
            <p:nvPr/>
          </p:nvSpPr>
          <p:spPr bwMode="auto">
            <a:xfrm>
              <a:off x="301935" y="4908335"/>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Available in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b="1" dirty="0">
                  <a:gradFill>
                    <a:gsLst>
                      <a:gs pos="0">
                        <a:srgbClr val="0072C6"/>
                      </a:gs>
                      <a:gs pos="100000">
                        <a:srgbClr val="0072C6"/>
                      </a:gs>
                    </a:gsLst>
                    <a:lin ang="5400000" scaled="0"/>
                  </a:gradFill>
                  <a:ea typeface="Segoe UI" pitchFamily="34" charset="0"/>
                  <a:cs typeface="Segoe UI" pitchFamily="34" charset="0"/>
                </a:rPr>
                <a:t>142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markets</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292" y="5096641"/>
              <a:ext cx="1233369" cy="1778446"/>
            </a:xfrm>
            <a:prstGeom prst="rect">
              <a:avLst/>
            </a:prstGeom>
          </p:spPr>
        </p:pic>
      </p:grpSp>
      <p:grpSp>
        <p:nvGrpSpPr>
          <p:cNvPr id="11" name="Group 10"/>
          <p:cNvGrpSpPr/>
          <p:nvPr/>
        </p:nvGrpSpPr>
        <p:grpSpPr>
          <a:xfrm>
            <a:off x="0" y="1029699"/>
            <a:ext cx="12188825" cy="5826922"/>
            <a:chOff x="0" y="1049213"/>
            <a:chExt cx="12436475" cy="5945312"/>
          </a:xfrm>
        </p:grpSpPr>
        <p:sp>
          <p:nvSpPr>
            <p:cNvPr id="4" name="Rectangle 3"/>
            <p:cNvSpPr/>
            <p:nvPr/>
          </p:nvSpPr>
          <p:spPr bwMode="auto">
            <a:xfrm>
              <a:off x="0"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2" name="Rectangle 21"/>
            <p:cNvSpPr/>
            <p:nvPr/>
          </p:nvSpPr>
          <p:spPr bwMode="auto">
            <a:xfrm>
              <a:off x="12161837"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673703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00" fill="hold"/>
                                        <p:tgtEl>
                                          <p:spTgt spid="28"/>
                                        </p:tgtEl>
                                        <p:attrNameLst>
                                          <p:attrName>ppt_x</p:attrName>
                                        </p:attrNameLst>
                                      </p:cBhvr>
                                      <p:tavLst>
                                        <p:tav tm="0">
                                          <p:val>
                                            <p:strVal val="1+#ppt_w/2"/>
                                          </p:val>
                                        </p:tav>
                                        <p:tav tm="100000">
                                          <p:val>
                                            <p:strVal val="#ppt_x"/>
                                          </p:val>
                                        </p:tav>
                                      </p:tavLst>
                                    </p:anim>
                                    <p:anim calcmode="lin" valueType="num">
                                      <p:cBhvr additive="base">
                                        <p:cTn id="8" dur="7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0-#ppt_w/2"/>
                                          </p:val>
                                        </p:tav>
                                        <p:tav tm="100000">
                                          <p:val>
                                            <p:strVal val="#ppt_x"/>
                                          </p:val>
                                        </p:tav>
                                      </p:tavLst>
                                    </p:anim>
                                    <p:anim calcmode="lin" valueType="num">
                                      <p:cBhvr additive="base">
                                        <p:cTn id="12" dur="7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00" fill="hold"/>
                                        <p:tgtEl>
                                          <p:spTgt spid="8"/>
                                        </p:tgtEl>
                                        <p:attrNameLst>
                                          <p:attrName>ppt_x</p:attrName>
                                        </p:attrNameLst>
                                      </p:cBhvr>
                                      <p:tavLst>
                                        <p:tav tm="0">
                                          <p:val>
                                            <p:strVal val="0-#ppt_w/2"/>
                                          </p:val>
                                        </p:tav>
                                        <p:tav tm="100000">
                                          <p:val>
                                            <p:strVal val="#ppt_x"/>
                                          </p:val>
                                        </p:tav>
                                      </p:tavLst>
                                    </p:anim>
                                    <p:anim calcmode="lin" valueType="num">
                                      <p:cBhvr additive="base">
                                        <p:cTn id="16" dur="7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APIs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06265689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28997" y="1636617"/>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581009" y="1019634"/>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095572" y="420472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13456" y="4036925"/>
            <a:ext cx="4004855" cy="2137790"/>
          </a:xfrm>
          <a:prstGeom prst="rect">
            <a:avLst/>
          </a:prstGeom>
        </p:spPr>
      </p:pic>
    </p:spTree>
    <p:extLst>
      <p:ext uri="{BB962C8B-B14F-4D97-AF65-F5344CB8AC3E}">
        <p14:creationId xmlns:p14="http://schemas.microsoft.com/office/powerpoint/2010/main" val="284729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23</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err="1">
                  <a:gradFill>
                    <a:gsLst>
                      <a:gs pos="0">
                        <a:schemeClr val="bg1"/>
                      </a:gs>
                      <a:gs pos="53000">
                        <a:schemeClr val="bg1"/>
                      </a:gs>
                    </a:gsLst>
                    <a:lin ang="5400000" scaled="0"/>
                  </a:gradFill>
                </a:rPr>
                <a:t>.Net</a:t>
              </a:r>
              <a:r>
                <a:rPr lang="en-US" sz="1764"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6847" y="5959979"/>
            <a:ext cx="1677430"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1183" y="281763"/>
            <a:ext cx="11149013" cy="747897"/>
          </a:xfrm>
        </p:spPr>
        <p:txBody>
          <a:bodyPr vert="horz" wrap="square" lIns="143407" tIns="89629" rIns="143407" bIns="89629" rtlCol="0" anchor="t">
            <a:noAutofit/>
          </a:bodyPr>
          <a:lstStyle/>
          <a:p>
            <a:r>
              <a:rPr lang="en-US" sz="5293" dirty="0"/>
              <a:t>Office 365 </a:t>
            </a:r>
            <a:r>
              <a:rPr lang="en-US" sz="5293" dirty="0" smtClean="0"/>
              <a:t>APIs Roadmap</a:t>
            </a:r>
            <a:endParaRPr lang="en-US" sz="5293" dirty="0"/>
          </a:p>
        </p:txBody>
      </p:sp>
      <p:grpSp>
        <p:nvGrpSpPr>
          <p:cNvPr id="50" name="Group 49"/>
          <p:cNvGrpSpPr/>
          <p:nvPr/>
        </p:nvGrpSpPr>
        <p:grpSpPr>
          <a:xfrm>
            <a:off x="5658618" y="1176724"/>
            <a:ext cx="2791701" cy="5387962"/>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2941" dirty="0" smtClean="0">
                    <a:gradFill>
                      <a:gsLst>
                        <a:gs pos="0">
                          <a:schemeClr val="bg1"/>
                        </a:gs>
                        <a:gs pos="53000">
                          <a:schemeClr val="bg1"/>
                        </a:gs>
                      </a:gsLst>
                      <a:lin ang="5400000" scaled="0"/>
                    </a:gradFill>
                  </a:rPr>
                  <a:t>SharePoint</a:t>
                </a:r>
                <a:endParaRPr lang="en-US" sz="2941" dirty="0">
                  <a:gradFill>
                    <a:gsLst>
                      <a:gs pos="0">
                        <a:schemeClr val="bg1"/>
                      </a:gs>
                      <a:gs pos="53000">
                        <a:schemeClr val="bg1"/>
                      </a:gs>
                    </a:gsLst>
                    <a:lin ang="5400000" scaled="0"/>
                  </a:gradFill>
                </a:endParaRP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764"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568"/>
            </a:p>
          </p:txBody>
        </p:sp>
      </p:grpSp>
      <p:sp>
        <p:nvSpPr>
          <p:cNvPr id="9" name="Freeform 8"/>
          <p:cNvSpPr/>
          <p:nvPr/>
        </p:nvSpPr>
        <p:spPr>
          <a:xfrm>
            <a:off x="3025293" y="1176724"/>
            <a:ext cx="2544782" cy="538796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2941" dirty="0" smtClean="0">
                <a:gradFill>
                  <a:gsLst>
                    <a:gs pos="0">
                      <a:schemeClr val="bg1"/>
                    </a:gs>
                    <a:gs pos="53000">
                      <a:schemeClr val="bg1"/>
                    </a:gs>
                  </a:gsLst>
                  <a:lin ang="5400000" scaled="0"/>
                </a:gradFill>
              </a:rPr>
              <a:t>Exchange &amp; Outlook.com</a:t>
            </a:r>
            <a:endParaRPr lang="en-US" sz="2941" dirty="0">
              <a:gradFill>
                <a:gsLst>
                  <a:gs pos="0">
                    <a:schemeClr val="bg1"/>
                  </a:gs>
                  <a:gs pos="53000">
                    <a:schemeClr val="bg1"/>
                  </a:gs>
                </a:gsLst>
                <a:lin ang="5400000" scaled="0"/>
              </a:gradFill>
            </a:endParaRPr>
          </a:p>
        </p:txBody>
      </p:sp>
      <p:sp>
        <p:nvSpPr>
          <p:cNvPr id="11" name="Freeform 10"/>
          <p:cNvSpPr/>
          <p:nvPr/>
        </p:nvSpPr>
        <p:spPr>
          <a:xfrm>
            <a:off x="3269126" y="3943169"/>
            <a:ext cx="2035825" cy="1085177"/>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764" dirty="0">
                <a:gradFill>
                  <a:gsLst>
                    <a:gs pos="1250">
                      <a:schemeClr val="tx1"/>
                    </a:gs>
                    <a:gs pos="100000">
                      <a:schemeClr val="tx1"/>
                    </a:gs>
                  </a:gsLst>
                  <a:lin ang="5400000" scaled="0"/>
                </a:gradFill>
              </a:rPr>
              <a:t>Calendar</a:t>
            </a:r>
          </a:p>
        </p:txBody>
      </p:sp>
      <p:sp>
        <p:nvSpPr>
          <p:cNvPr id="12" name="Freeform 11"/>
          <p:cNvSpPr/>
          <p:nvPr/>
        </p:nvSpPr>
        <p:spPr>
          <a:xfrm>
            <a:off x="3269126" y="5104861"/>
            <a:ext cx="2035825" cy="1085177"/>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764" dirty="0">
                <a:gradFill>
                  <a:gsLst>
                    <a:gs pos="1250">
                      <a:schemeClr val="tx1"/>
                    </a:gs>
                    <a:gs pos="100000">
                      <a:schemeClr val="tx1"/>
                    </a:gs>
                  </a:gsLst>
                  <a:lin ang="5400000" scaled="0"/>
                </a:gradFill>
              </a:rPr>
              <a:t>Contacts</a:t>
            </a:r>
          </a:p>
        </p:txBody>
      </p:sp>
      <p:grpSp>
        <p:nvGrpSpPr>
          <p:cNvPr id="45" name="Group 44"/>
          <p:cNvGrpSpPr/>
          <p:nvPr/>
        </p:nvGrpSpPr>
        <p:grpSpPr>
          <a:xfrm>
            <a:off x="3269126" y="2786717"/>
            <a:ext cx="2035825" cy="1085177"/>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764"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grpSp>
      <p:grpSp>
        <p:nvGrpSpPr>
          <p:cNvPr id="19" name="Group 46"/>
          <p:cNvGrpSpPr>
            <a:grpSpLocks noChangeAspect="1"/>
          </p:cNvGrpSpPr>
          <p:nvPr/>
        </p:nvGrpSpPr>
        <p:grpSpPr bwMode="auto">
          <a:xfrm>
            <a:off x="4022545" y="4548595"/>
            <a:ext cx="382112" cy="443862"/>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sp>
        <p:nvSpPr>
          <p:cNvPr id="22" name="Freeform 625"/>
          <p:cNvSpPr>
            <a:spLocks noChangeAspect="1"/>
          </p:cNvSpPr>
          <p:nvPr/>
        </p:nvSpPr>
        <p:spPr bwMode="auto">
          <a:xfrm>
            <a:off x="3975081" y="5586175"/>
            <a:ext cx="580893" cy="443977"/>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15" name="Freeform 14"/>
          <p:cNvSpPr/>
          <p:nvPr/>
        </p:nvSpPr>
        <p:spPr>
          <a:xfrm>
            <a:off x="8538862" y="1176724"/>
            <a:ext cx="2473116" cy="538796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481376">
              <a:lnSpc>
                <a:spcPct val="90000"/>
              </a:lnSpc>
              <a:spcBef>
                <a:spcPct val="0"/>
              </a:spcBef>
            </a:pPr>
            <a:r>
              <a:rPr lang="en-US" sz="2941" dirty="0" smtClean="0">
                <a:gradFill>
                  <a:gsLst>
                    <a:gs pos="0">
                      <a:schemeClr val="bg1"/>
                    </a:gs>
                    <a:gs pos="53000">
                      <a:schemeClr val="bg1"/>
                    </a:gs>
                  </a:gsLst>
                  <a:lin ang="5400000" scaled="0"/>
                </a:gradFill>
              </a:rPr>
              <a:t>OneDrive</a:t>
            </a:r>
            <a:endParaRPr lang="en-US" sz="2941" dirty="0">
              <a:gradFill>
                <a:gsLst>
                  <a:gs pos="0">
                    <a:schemeClr val="bg1"/>
                  </a:gs>
                  <a:gs pos="53000">
                    <a:schemeClr val="bg1"/>
                  </a:gs>
                </a:gsLst>
                <a:lin ang="5400000" scaled="0"/>
              </a:gradFill>
            </a:endParaRPr>
          </a:p>
        </p:txBody>
      </p:sp>
      <p:sp>
        <p:nvSpPr>
          <p:cNvPr id="16" name="Freeform 15"/>
          <p:cNvSpPr/>
          <p:nvPr/>
        </p:nvSpPr>
        <p:spPr>
          <a:xfrm>
            <a:off x="8793341" y="4014941"/>
            <a:ext cx="1949066" cy="2280347"/>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764" dirty="0" smtClean="0">
                <a:gradFill>
                  <a:gsLst>
                    <a:gs pos="1250">
                      <a:schemeClr val="tx1"/>
                    </a:gs>
                    <a:gs pos="100000">
                      <a:schemeClr val="tx1"/>
                    </a:gs>
                  </a:gsLst>
                  <a:lin ang="5400000" scaled="0"/>
                </a:gradFill>
              </a:rPr>
              <a:t>OneDrive for Business</a:t>
            </a:r>
            <a:endParaRPr lang="en-US" sz="1764" dirty="0">
              <a:gradFill>
                <a:gsLst>
                  <a:gs pos="1250">
                    <a:schemeClr val="tx1"/>
                  </a:gs>
                  <a:gs pos="100000">
                    <a:schemeClr val="tx1"/>
                  </a:gs>
                </a:gsLst>
                <a:lin ang="5400000" scaled="0"/>
              </a:gradFill>
            </a:endParaRPr>
          </a:p>
        </p:txBody>
      </p:sp>
      <p:sp>
        <p:nvSpPr>
          <p:cNvPr id="23" name="Freeform 6"/>
          <p:cNvSpPr>
            <a:spLocks noChangeAspect="1" noEditPoints="1"/>
          </p:cNvSpPr>
          <p:nvPr/>
        </p:nvSpPr>
        <p:spPr bwMode="black">
          <a:xfrm>
            <a:off x="9323949" y="4893827"/>
            <a:ext cx="902942" cy="1155518"/>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sp>
        <p:nvSpPr>
          <p:cNvPr id="6" name="Freeform 5"/>
          <p:cNvSpPr/>
          <p:nvPr/>
        </p:nvSpPr>
        <p:spPr>
          <a:xfrm>
            <a:off x="952342" y="1176724"/>
            <a:ext cx="2011152" cy="538796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2941" dirty="0">
                <a:gradFill>
                  <a:gsLst>
                    <a:gs pos="0">
                      <a:schemeClr val="bg1"/>
                    </a:gs>
                    <a:gs pos="53000">
                      <a:schemeClr val="bg1"/>
                    </a:gs>
                  </a:gsLst>
                  <a:lin ang="5400000" scaled="0"/>
                </a:gradFill>
              </a:rPr>
              <a:t>Active </a:t>
            </a:r>
            <a:r>
              <a:rPr lang="en-US" sz="2941" dirty="0" smtClean="0">
                <a:gradFill>
                  <a:gsLst>
                    <a:gs pos="0">
                      <a:schemeClr val="bg1"/>
                    </a:gs>
                    <a:gs pos="53000">
                      <a:schemeClr val="bg1"/>
                    </a:gs>
                  </a:gsLst>
                  <a:lin ang="5400000" scaled="0"/>
                </a:gradFill>
              </a:rPr>
              <a:t>Directory</a:t>
            </a:r>
            <a:endParaRPr lang="en-US" sz="2941" dirty="0">
              <a:gradFill>
                <a:gsLst>
                  <a:gs pos="0">
                    <a:schemeClr val="bg1"/>
                  </a:gs>
                  <a:gs pos="53000">
                    <a:schemeClr val="bg1"/>
                  </a:gs>
                </a:gsLst>
                <a:lin ang="5400000" scaled="0"/>
              </a:gradFill>
            </a:endParaRPr>
          </a:p>
        </p:txBody>
      </p:sp>
      <p:sp>
        <p:nvSpPr>
          <p:cNvPr id="7" name="Freeform 6"/>
          <p:cNvSpPr/>
          <p:nvPr/>
        </p:nvSpPr>
        <p:spPr>
          <a:xfrm>
            <a:off x="1209414" y="2794691"/>
            <a:ext cx="1471794" cy="1691067"/>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764" dirty="0">
                <a:gradFill>
                  <a:gsLst>
                    <a:gs pos="1250">
                      <a:schemeClr val="tx1"/>
                    </a:gs>
                    <a:gs pos="100000">
                      <a:schemeClr val="tx1"/>
                    </a:gs>
                  </a:gsLst>
                  <a:lin ang="5400000" scaled="0"/>
                </a:gradFill>
              </a:rPr>
              <a:t>Users</a:t>
            </a:r>
          </a:p>
        </p:txBody>
      </p:sp>
      <p:sp>
        <p:nvSpPr>
          <p:cNvPr id="8" name="Freeform 7"/>
          <p:cNvSpPr/>
          <p:nvPr/>
        </p:nvSpPr>
        <p:spPr>
          <a:xfrm>
            <a:off x="1209414" y="4628390"/>
            <a:ext cx="1471794" cy="1672981"/>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764"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68266" y="3538930"/>
            <a:ext cx="907763" cy="778983"/>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nvGrpSpPr>
          <p:cNvPr id="31" name="Group 30"/>
          <p:cNvGrpSpPr/>
          <p:nvPr/>
        </p:nvGrpSpPr>
        <p:grpSpPr>
          <a:xfrm>
            <a:off x="1406295" y="5437968"/>
            <a:ext cx="1129813" cy="670076"/>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grpSp>
      </p:grpSp>
      <p:sp>
        <p:nvSpPr>
          <p:cNvPr id="55" name="Freeform 54"/>
          <p:cNvSpPr/>
          <p:nvPr/>
        </p:nvSpPr>
        <p:spPr>
          <a:xfrm>
            <a:off x="8791132" y="2157287"/>
            <a:ext cx="1951275" cy="1712544"/>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764" dirty="0" smtClean="0">
                <a:gradFill>
                  <a:gsLst>
                    <a:gs pos="1250">
                      <a:schemeClr val="tx1"/>
                    </a:gs>
                    <a:gs pos="100000">
                      <a:schemeClr val="tx1"/>
                    </a:gs>
                  </a:gsLst>
                  <a:lin ang="5400000" scaled="0"/>
                </a:gradFill>
              </a:rPr>
              <a:t>OneDrive</a:t>
            </a:r>
            <a:endParaRPr lang="en-US" sz="1764" dirty="0">
              <a:gradFill>
                <a:gsLst>
                  <a:gs pos="1250">
                    <a:schemeClr val="tx1"/>
                  </a:gs>
                  <a:gs pos="100000">
                    <a:schemeClr val="tx1"/>
                  </a:gs>
                </a:gsLst>
                <a:lin ang="5400000" scaled="0"/>
              </a:gradFill>
            </a:endParaRPr>
          </a:p>
        </p:txBody>
      </p:sp>
      <p:sp>
        <p:nvSpPr>
          <p:cNvPr id="56" name="Freeform 6"/>
          <p:cNvSpPr>
            <a:spLocks noChangeAspect="1" noEditPoints="1"/>
          </p:cNvSpPr>
          <p:nvPr/>
        </p:nvSpPr>
        <p:spPr bwMode="black">
          <a:xfrm>
            <a:off x="9315298" y="2604840"/>
            <a:ext cx="902942" cy="1155518"/>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896083"/>
            <a:endParaRPr lang="en-US" sz="1666">
              <a:solidFill>
                <a:srgbClr val="000000"/>
              </a:solidFill>
            </a:endParaRPr>
          </a:p>
        </p:txBody>
      </p:sp>
      <p:sp>
        <p:nvSpPr>
          <p:cNvPr id="57" name="Freeform 56"/>
          <p:cNvSpPr/>
          <p:nvPr/>
        </p:nvSpPr>
        <p:spPr>
          <a:xfrm>
            <a:off x="5772068" y="3887503"/>
            <a:ext cx="2545608" cy="2413868"/>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764" dirty="0" smtClean="0">
                <a:gradFill>
                  <a:gsLst>
                    <a:gs pos="1250">
                      <a:schemeClr val="tx1"/>
                    </a:gs>
                    <a:gs pos="100000">
                      <a:schemeClr val="tx1"/>
                    </a:gs>
                  </a:gsLst>
                  <a:lin ang="5400000" scaled="0"/>
                </a:gradFill>
              </a:rPr>
              <a:t>Client API</a:t>
            </a:r>
            <a:endParaRPr lang="en-US" sz="1764" dirty="0">
              <a:gradFill>
                <a:gsLst>
                  <a:gs pos="1250">
                    <a:schemeClr val="tx1"/>
                  </a:gs>
                  <a:gs pos="100000">
                    <a:schemeClr val="tx1"/>
                  </a:gs>
                </a:gsLst>
                <a:lin ang="5400000" scaled="0"/>
              </a:gradFill>
            </a:endParaRPr>
          </a:p>
        </p:txBody>
      </p:sp>
      <p:sp>
        <p:nvSpPr>
          <p:cNvPr id="60" name="Rectangle 59"/>
          <p:cNvSpPr/>
          <p:nvPr/>
        </p:nvSpPr>
        <p:spPr>
          <a:xfrm>
            <a:off x="5841392" y="5644270"/>
            <a:ext cx="1191571" cy="624414"/>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842593" y="4339696"/>
            <a:ext cx="1191571" cy="624414"/>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68" name="Rectangle 67"/>
          <p:cNvSpPr/>
          <p:nvPr/>
        </p:nvSpPr>
        <p:spPr>
          <a:xfrm>
            <a:off x="7081404" y="4339696"/>
            <a:ext cx="1191571" cy="624414"/>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077087" y="4990152"/>
            <a:ext cx="1191571" cy="624414"/>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73" name="Group 72"/>
          <p:cNvGrpSpPr/>
          <p:nvPr/>
        </p:nvGrpSpPr>
        <p:grpSpPr>
          <a:xfrm>
            <a:off x="5834397" y="4991983"/>
            <a:ext cx="1191571" cy="62441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80" name="Rectangle 79"/>
          <p:cNvSpPr/>
          <p:nvPr/>
        </p:nvSpPr>
        <p:spPr>
          <a:xfrm>
            <a:off x="7069415" y="5649044"/>
            <a:ext cx="1199243" cy="619640"/>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3200" dirty="0">
                <a:gradFill>
                  <a:gsLst>
                    <a:gs pos="0">
                      <a:schemeClr val="bg1"/>
                    </a:gs>
                    <a:gs pos="53000">
                      <a:schemeClr val="bg1"/>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710833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0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800" fill="hold"/>
                                        <p:tgtEl>
                                          <p:spTgt spid="50"/>
                                        </p:tgtEl>
                                        <p:attrNameLst>
                                          <p:attrName>ppt_x</p:attrName>
                                        </p:attrNameLst>
                                      </p:cBhvr>
                                      <p:tavLst>
                                        <p:tav tm="0">
                                          <p:val>
                                            <p:strVal val="#ppt_x"/>
                                          </p:val>
                                        </p:tav>
                                        <p:tav tm="100000">
                                          <p:val>
                                            <p:strVal val="#ppt_x"/>
                                          </p:val>
                                        </p:tav>
                                      </p:tavLst>
                                    </p:anim>
                                    <p:anim calcmode="lin" valueType="num">
                                      <p:cBhvr additive="base">
                                        <p:cTn id="8" dur="800" fill="hold"/>
                                        <p:tgtEl>
                                          <p:spTgt spid="5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200"/>
                                        <p:tgtEl>
                                          <p:spTgt spid="73"/>
                                        </p:tgtEl>
                                      </p:cBhvr>
                                    </p:animEffect>
                                  </p:childTnLst>
                                </p:cTn>
                              </p:par>
                              <p:par>
                                <p:cTn id="12" presetID="63" presetClass="path" presetSubtype="0" decel="100000" fill="hold" nodeType="withEffect">
                                  <p:stCondLst>
                                    <p:cond delay="700"/>
                                  </p:stCondLst>
                                  <p:childTnLst>
                                    <p:animMotion origin="layout" path="M -0.02412 4.2079E-6 L -2.20832E-6 4.2079E-6 " pathEditMode="relative" rAng="0" ptsTypes="AA">
                                      <p:cBhvr>
                                        <p:cTn id="13" dur="200" fill="hold"/>
                                        <p:tgtEl>
                                          <p:spTgt spid="73"/>
                                        </p:tgtEl>
                                        <p:attrNameLst>
                                          <p:attrName>ppt_x</p:attrName>
                                          <p:attrName>ppt_y</p:attrName>
                                        </p:attrNameLst>
                                      </p:cBhvr>
                                      <p:rCtr x="1200" y="0"/>
                                    </p:animMotion>
                                  </p:childTnLst>
                                </p:cTn>
                              </p:par>
                              <p:par>
                                <p:cTn id="14" presetID="6" presetClass="emph" presetSubtype="0" accel="100000" autoRev="1" fill="hold" nodeType="withEffect">
                                  <p:stCondLst>
                                    <p:cond delay="200"/>
                                  </p:stCondLst>
                                  <p:childTnLst>
                                    <p:animScale>
                                      <p:cBhvr>
                                        <p:cTn id="15" dur="400" fill="hold"/>
                                        <p:tgtEl>
                                          <p:spTgt spid="73"/>
                                        </p:tgtEl>
                                      </p:cBhvr>
                                      <p:by x="80000" y="80000"/>
                                    </p:animScale>
                                  </p:childTnLst>
                                </p:cTn>
                              </p:par>
                              <p:par>
                                <p:cTn id="16" presetID="10" presetClass="entr" presetSubtype="0" fill="hold" grpId="0" nodeType="withEffect">
                                  <p:stCondLst>
                                    <p:cond delay="70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200"/>
                                        <p:tgtEl>
                                          <p:spTgt spid="80"/>
                                        </p:tgtEl>
                                      </p:cBhvr>
                                    </p:animEffect>
                                  </p:childTnLst>
                                </p:cTn>
                              </p:par>
                              <p:par>
                                <p:cTn id="19" presetID="63" presetClass="path" presetSubtype="0" decel="100000" fill="hold" grpId="1" nodeType="withEffect">
                                  <p:stCondLst>
                                    <p:cond delay="700"/>
                                  </p:stCondLst>
                                  <p:childTnLst>
                                    <p:animMotion origin="layout" path="M -0.02412 4.2079E-6 L -2.20832E-6 4.2079E-6 " pathEditMode="relative" rAng="0" ptsTypes="AA">
                                      <p:cBhvr>
                                        <p:cTn id="20" dur="200" fill="hold"/>
                                        <p:tgtEl>
                                          <p:spTgt spid="80"/>
                                        </p:tgtEl>
                                        <p:attrNameLst>
                                          <p:attrName>ppt_x</p:attrName>
                                          <p:attrName>ppt_y</p:attrName>
                                        </p:attrNameLst>
                                      </p:cBhvr>
                                      <p:rCtr x="1200" y="0"/>
                                    </p:animMotion>
                                  </p:childTnLst>
                                </p:cTn>
                              </p:par>
                              <p:par>
                                <p:cTn id="21" presetID="6" presetClass="emph" presetSubtype="0" accel="100000" autoRev="1" fill="hold" grpId="2" nodeType="withEffect">
                                  <p:stCondLst>
                                    <p:cond delay="200"/>
                                  </p:stCondLst>
                                  <p:childTnLst>
                                    <p:animScale>
                                      <p:cBhvr>
                                        <p:cTn id="22" dur="400" fill="hold"/>
                                        <p:tgtEl>
                                          <p:spTgt spid="8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0"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Asp.net MVC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000144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8.1 </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320936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CORDOVA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710985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SDK</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iOS SDK</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Meet </a:t>
            </a:r>
            <a:r>
              <a:rPr lang="en-US" dirty="0" smtClean="0"/>
              <a:t>Brian Jones | @jones206</a:t>
            </a:r>
            <a:endParaRPr lang="en-US" dirty="0"/>
          </a:p>
        </p:txBody>
      </p:sp>
      <p:sp>
        <p:nvSpPr>
          <p:cNvPr id="7" name="Content Placeholder 6"/>
          <p:cNvSpPr>
            <a:spLocks noGrp="1"/>
          </p:cNvSpPr>
          <p:nvPr>
            <p:ph sz="quarter" idx="10"/>
          </p:nvPr>
        </p:nvSpPr>
        <p:spPr/>
        <p:txBody>
          <a:bodyPr/>
          <a:lstStyle/>
          <a:p>
            <a:r>
              <a:rPr lang="en-US" dirty="0" smtClean="0"/>
              <a:t>Brian Group Program Manager of the Office Developer Platform team</a:t>
            </a:r>
            <a:endParaRPr lang="en-US" dirty="0"/>
          </a:p>
          <a:p>
            <a:r>
              <a:rPr lang="en-US" dirty="0" smtClean="0"/>
              <a:t>He has spent the past 14 years working on various pieces of the Office and SharePoint products</a:t>
            </a:r>
            <a:endParaRPr lang="en-US" dirty="0"/>
          </a:p>
          <a:p>
            <a:pPr lvl="1"/>
            <a:r>
              <a:rPr lang="en-US" dirty="0" smtClean="0"/>
              <a:t>Word extensibility</a:t>
            </a:r>
          </a:p>
          <a:p>
            <a:pPr lvl="1"/>
            <a:r>
              <a:rPr lang="en-US" dirty="0" smtClean="0"/>
              <a:t>Office Open XML file formats</a:t>
            </a:r>
          </a:p>
          <a:p>
            <a:pPr lvl="1"/>
            <a:r>
              <a:rPr lang="en-US" dirty="0" smtClean="0"/>
              <a:t>Cross product app model</a:t>
            </a:r>
            <a:endParaRPr lang="en-US" dirty="0"/>
          </a:p>
        </p:txBody>
      </p:sp>
      <p:pic>
        <p:nvPicPr>
          <p:cNvPr id="1026" name="Picture 1"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b="10722"/>
          <a:stretch/>
        </p:blipFill>
        <p:spPr bwMode="auto">
          <a:xfrm>
            <a:off x="9412515" y="4113904"/>
            <a:ext cx="2542923" cy="249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31148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Tools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47935622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template and usage</a:t>
            </a:r>
            <a:endParaRPr lang="en-US" dirty="0"/>
          </a:p>
        </p:txBody>
      </p:sp>
      <p:sp>
        <p:nvSpPr>
          <p:cNvPr id="5" name="Content Placeholder 4"/>
          <p:cNvSpPr>
            <a:spLocks noGrp="1"/>
          </p:cNvSpPr>
          <p:nvPr>
            <p:ph type="body" sz="quarter" idx="10"/>
          </p:nvPr>
        </p:nvSpPr>
        <p:spPr/>
        <p:txBody>
          <a:bodyPr/>
          <a:lstStyle/>
          <a:p>
            <a:r>
              <a:rPr lang="en-US" sz="3599"/>
              <a:t>Enables remote development against the SharePoint farm</a:t>
            </a:r>
          </a:p>
          <a:p>
            <a:pPr lvl="1"/>
            <a:r>
              <a:rPr lang="en-US" sz="1999"/>
              <a:t>Also with on-premises deployments</a:t>
            </a:r>
            <a:endParaRPr lang="en-US" sz="1999" dirty="0"/>
          </a:p>
        </p:txBody>
      </p:sp>
      <p:pic>
        <p:nvPicPr>
          <p:cNvPr id="3" name="Picture 2"/>
          <p:cNvPicPr>
            <a:picLocks noChangeAspect="1"/>
          </p:cNvPicPr>
          <p:nvPr/>
        </p:nvPicPr>
        <p:blipFill>
          <a:blip r:embed="rId2"/>
          <a:stretch>
            <a:fillRect/>
          </a:stretch>
        </p:blipFill>
        <p:spPr>
          <a:xfrm>
            <a:off x="2935202" y="2470003"/>
            <a:ext cx="6316832" cy="3924659"/>
          </a:xfrm>
          <a:prstGeom prst="rect">
            <a:avLst/>
          </a:prstGeom>
          <a:ln>
            <a:solidFill>
              <a:schemeClr val="bg1">
                <a:lumMod val="85000"/>
              </a:schemeClr>
            </a:solidFill>
          </a:ln>
        </p:spPr>
      </p:pic>
    </p:spTree>
    <p:extLst>
      <p:ext uri="{BB962C8B-B14F-4D97-AF65-F5344CB8AC3E}">
        <p14:creationId xmlns:p14="http://schemas.microsoft.com/office/powerpoint/2010/main" val="390751353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5587954" y="1421058"/>
            <a:ext cx="1671153" cy="1038290"/>
          </a:xfrm>
          <a:prstGeom prst="rect">
            <a:avLst/>
          </a:prstGeom>
          <a:ln>
            <a:solidFill>
              <a:schemeClr val="bg1">
                <a:lumMod val="85000"/>
              </a:schemeClr>
            </a:solidFill>
          </a:ln>
        </p:spPr>
      </p:pic>
      <p:pic>
        <p:nvPicPr>
          <p:cNvPr id="169" name="Picture 3" descr="C:\Users\vesaj\Pictures\DVD_ART36\Artwork_Imagery\Icons - Illustrations\Internet Clouds web\Istock 5118882 - clouds and sky.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2463" y="2377298"/>
            <a:ext cx="4812806" cy="278051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3"/>
          <a:stretch>
            <a:fillRect/>
          </a:stretch>
        </p:blipFill>
        <p:spPr>
          <a:xfrm>
            <a:off x="8741230" y="3755933"/>
            <a:ext cx="1671153" cy="1038290"/>
          </a:xfrm>
          <a:prstGeom prst="rect">
            <a:avLst/>
          </a:prstGeom>
          <a:ln>
            <a:solidFill>
              <a:schemeClr val="bg1">
                <a:lumMod val="85000"/>
              </a:schemeClr>
            </a:solidFill>
          </a:ln>
        </p:spPr>
      </p:pic>
      <p:pic>
        <p:nvPicPr>
          <p:cNvPr id="90" name="Picture 89"/>
          <p:cNvPicPr>
            <a:picLocks noChangeAspect="1"/>
          </p:cNvPicPr>
          <p:nvPr/>
        </p:nvPicPr>
        <p:blipFill>
          <a:blip r:embed="rId3"/>
          <a:stretch>
            <a:fillRect/>
          </a:stretch>
        </p:blipFill>
        <p:spPr>
          <a:xfrm>
            <a:off x="5923383" y="5064158"/>
            <a:ext cx="1671153" cy="1038290"/>
          </a:xfrm>
          <a:prstGeom prst="rect">
            <a:avLst/>
          </a:prstGeom>
          <a:ln>
            <a:solidFill>
              <a:schemeClr val="bg1">
                <a:lumMod val="85000"/>
              </a:schemeClr>
            </a:solidFill>
          </a:ln>
        </p:spPr>
      </p:pic>
      <p:pic>
        <p:nvPicPr>
          <p:cNvPr id="171" name="Picture 2" descr="C:\Users\vesaj\Pictures\DVD_ART36\Artwork_Imagery\Icons - Illustrations\Internet Clouds web\cloud illustration 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630" y="2830664"/>
            <a:ext cx="2306458" cy="1563680"/>
          </a:xfrm>
          <a:prstGeom prst="rect">
            <a:avLst/>
          </a:prstGeom>
          <a:noFill/>
          <a:extLst>
            <a:ext uri="{909E8E84-426E-40DD-AFC4-6F175D3DCCD1}">
              <a14:hiddenFill xmlns:a14="http://schemas.microsoft.com/office/drawing/2010/main">
                <a:solidFill>
                  <a:srgbClr val="FFFFFF"/>
                </a:solidFill>
              </a14:hiddenFill>
            </a:ext>
          </a:extLst>
        </p:spPr>
      </p:pic>
      <p:sp>
        <p:nvSpPr>
          <p:cNvPr id="92" name="Title 91"/>
          <p:cNvSpPr>
            <a:spLocks noGrp="1"/>
          </p:cNvSpPr>
          <p:nvPr>
            <p:ph type="title"/>
          </p:nvPr>
        </p:nvSpPr>
        <p:spPr/>
        <p:txBody>
          <a:bodyPr/>
          <a:lstStyle/>
          <a:p>
            <a:r>
              <a:rPr lang="en-US" dirty="0" smtClean="0"/>
              <a:t>Developer sites and remote development</a:t>
            </a:r>
            <a:endParaRPr lang="en-US" dirty="0"/>
          </a:p>
        </p:txBody>
      </p:sp>
      <p:grpSp>
        <p:nvGrpSpPr>
          <p:cNvPr id="21" name="Group 20"/>
          <p:cNvGrpSpPr/>
          <p:nvPr/>
        </p:nvGrpSpPr>
        <p:grpSpPr>
          <a:xfrm>
            <a:off x="7856967" y="3001287"/>
            <a:ext cx="1644729" cy="1300460"/>
            <a:chOff x="5578884" y="1332415"/>
            <a:chExt cx="2193283" cy="1734192"/>
          </a:xfrm>
        </p:grpSpPr>
        <p:grpSp>
          <p:nvGrpSpPr>
            <p:cNvPr id="96" name="Group 95"/>
            <p:cNvGrpSpPr/>
            <p:nvPr/>
          </p:nvGrpSpPr>
          <p:grpSpPr>
            <a:xfrm>
              <a:off x="5578884" y="1338607"/>
              <a:ext cx="2193283" cy="1728000"/>
              <a:chOff x="7001558" y="1537755"/>
              <a:chExt cx="2193283" cy="1728000"/>
            </a:xfrm>
          </p:grpSpPr>
          <p:grpSp>
            <p:nvGrpSpPr>
              <p:cNvPr id="97" name="Group 96"/>
              <p:cNvGrpSpPr>
                <a:grpSpLocks noChangeAspect="1"/>
              </p:cNvGrpSpPr>
              <p:nvPr/>
            </p:nvGrpSpPr>
            <p:grpSpPr>
              <a:xfrm>
                <a:off x="7418527" y="1537755"/>
                <a:ext cx="1776314" cy="1728000"/>
                <a:chOff x="6325965" y="35683"/>
                <a:chExt cx="2068041" cy="2011789"/>
              </a:xfrm>
            </p:grpSpPr>
            <p:grpSp>
              <p:nvGrpSpPr>
                <p:cNvPr id="99" name="Group 98"/>
                <p:cNvGrpSpPr/>
                <p:nvPr/>
              </p:nvGrpSpPr>
              <p:grpSpPr>
                <a:xfrm>
                  <a:off x="6381692" y="35683"/>
                  <a:ext cx="2012314" cy="2011789"/>
                  <a:chOff x="6849580" y="4206958"/>
                  <a:chExt cx="2012314" cy="2011789"/>
                </a:xfrm>
              </p:grpSpPr>
              <p:grpSp>
                <p:nvGrpSpPr>
                  <p:cNvPr id="107" name="Group 106"/>
                  <p:cNvGrpSpPr/>
                  <p:nvPr/>
                </p:nvGrpSpPr>
                <p:grpSpPr>
                  <a:xfrm>
                    <a:off x="7487957" y="4470625"/>
                    <a:ext cx="666750" cy="1487475"/>
                    <a:chOff x="2081162" y="4640597"/>
                    <a:chExt cx="666750" cy="1487475"/>
                  </a:xfrm>
                  <a:solidFill>
                    <a:schemeClr val="bg1"/>
                  </a:solidFill>
                </p:grpSpPr>
                <p:sp>
                  <p:nvSpPr>
                    <p:cNvPr id="109" name="Snip Diagonal Corner Rectangle 108"/>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2" descr="\\MAGNUM\Projects\Microsoft\Cloud Power FY12\Design\Icons\PNGs\Server_2.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6849580" y="4206958"/>
                    <a:ext cx="2012314" cy="2011789"/>
                  </a:xfrm>
                  <a:prstGeom prst="rect">
                    <a:avLst/>
                  </a:prstGeom>
                  <a:noFill/>
                </p:spPr>
              </p:pic>
            </p:grpSp>
            <p:grpSp>
              <p:nvGrpSpPr>
                <p:cNvPr id="100" name="Group 99"/>
                <p:cNvGrpSpPr/>
                <p:nvPr/>
              </p:nvGrpSpPr>
              <p:grpSpPr>
                <a:xfrm>
                  <a:off x="6325965" y="652935"/>
                  <a:ext cx="1090092" cy="875577"/>
                  <a:chOff x="11139221" y="3379827"/>
                  <a:chExt cx="1090092" cy="875577"/>
                </a:xfrm>
              </p:grpSpPr>
              <p:grpSp>
                <p:nvGrpSpPr>
                  <p:cNvPr id="101" name="Group 100"/>
                  <p:cNvGrpSpPr/>
                  <p:nvPr/>
                </p:nvGrpSpPr>
                <p:grpSpPr>
                  <a:xfrm>
                    <a:off x="11139221" y="3379827"/>
                    <a:ext cx="1090092" cy="875577"/>
                    <a:chOff x="3599175" y="4220568"/>
                    <a:chExt cx="1090092" cy="875577"/>
                  </a:xfrm>
                </p:grpSpPr>
                <p:sp>
                  <p:nvSpPr>
                    <p:cNvPr id="103" name="Rounded Rectangle 102"/>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3614541" y="4243079"/>
                      <a:ext cx="1057169" cy="832818"/>
                      <a:chOff x="3705190" y="4561217"/>
                      <a:chExt cx="1057169" cy="832818"/>
                    </a:xfrm>
                  </p:grpSpPr>
                  <p:pic>
                    <p:nvPicPr>
                      <p:cNvPr id="105"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06" name="Rectangle 105"/>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sp>
            <p:nvSpPr>
              <p:cNvPr id="98" name="Left Brace 97"/>
              <p:cNvSpPr/>
              <p:nvPr/>
            </p:nvSpPr>
            <p:spPr>
              <a:xfrm>
                <a:off x="7001558" y="1645713"/>
                <a:ext cx="520262" cy="1515256"/>
              </a:xfrm>
              <a:prstGeom prst="leftBrace">
                <a:avLst>
                  <a:gd name="adj1" fmla="val 44697"/>
                  <a:gd name="adj2" fmla="val 50000"/>
                </a:avLst>
              </a:prstGeom>
              <a:ln>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50"/>
              </a:p>
            </p:txBody>
          </p:sp>
        </p:grpSp>
        <p:grpSp>
          <p:nvGrpSpPr>
            <p:cNvPr id="147" name="Group 146"/>
            <p:cNvGrpSpPr/>
            <p:nvPr/>
          </p:nvGrpSpPr>
          <p:grpSpPr>
            <a:xfrm>
              <a:off x="7057507" y="1332415"/>
              <a:ext cx="539681" cy="500815"/>
              <a:chOff x="636" y="25217"/>
              <a:chExt cx="678949" cy="678949"/>
            </a:xfrm>
          </p:grpSpPr>
          <p:sp>
            <p:nvSpPr>
              <p:cNvPr id="148" name="Oval 14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9"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3</a:t>
                </a:r>
                <a:endParaRPr lang="en-US" sz="1799" b="1" dirty="0"/>
              </a:p>
            </p:txBody>
          </p:sp>
        </p:grpSp>
      </p:grpSp>
      <p:grpSp>
        <p:nvGrpSpPr>
          <p:cNvPr id="6" name="Group 5"/>
          <p:cNvGrpSpPr/>
          <p:nvPr/>
        </p:nvGrpSpPr>
        <p:grpSpPr>
          <a:xfrm>
            <a:off x="2198861" y="2186438"/>
            <a:ext cx="1518012" cy="1387843"/>
            <a:chOff x="1405226" y="1434664"/>
            <a:chExt cx="2024303" cy="1850720"/>
          </a:xfrm>
        </p:grpSpPr>
        <p:pic>
          <p:nvPicPr>
            <p:cNvPr id="52" name="Picture 51"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405226" y="1434664"/>
              <a:ext cx="1851202" cy="1850720"/>
            </a:xfrm>
            <a:prstGeom prst="rect">
              <a:avLst/>
            </a:prstGeom>
            <a:noFill/>
          </p:spPr>
        </p:pic>
        <p:grpSp>
          <p:nvGrpSpPr>
            <p:cNvPr id="156" name="Group 155"/>
            <p:cNvGrpSpPr/>
            <p:nvPr/>
          </p:nvGrpSpPr>
          <p:grpSpPr>
            <a:xfrm>
              <a:off x="2889848" y="1544488"/>
              <a:ext cx="539681" cy="500815"/>
              <a:chOff x="636" y="25217"/>
              <a:chExt cx="678949" cy="678949"/>
            </a:xfrm>
          </p:grpSpPr>
          <p:sp>
            <p:nvSpPr>
              <p:cNvPr id="157" name="Oval 15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8"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4" name="Group 3"/>
          <p:cNvGrpSpPr/>
          <p:nvPr/>
        </p:nvGrpSpPr>
        <p:grpSpPr>
          <a:xfrm>
            <a:off x="2132673" y="3448016"/>
            <a:ext cx="1625436" cy="1348551"/>
            <a:chOff x="207443" y="3152937"/>
            <a:chExt cx="2167556" cy="1798324"/>
          </a:xfrm>
        </p:grpSpPr>
        <p:grpSp>
          <p:nvGrpSpPr>
            <p:cNvPr id="55" name="Group 54"/>
            <p:cNvGrpSpPr/>
            <p:nvPr/>
          </p:nvGrpSpPr>
          <p:grpSpPr>
            <a:xfrm>
              <a:off x="207443" y="3152937"/>
              <a:ext cx="2167556" cy="1798324"/>
              <a:chOff x="4875413" y="971550"/>
              <a:chExt cx="2167556" cy="1798324"/>
            </a:xfrm>
          </p:grpSpPr>
          <p:pic>
            <p:nvPicPr>
              <p:cNvPr id="53" name="Picture 2" descr="\\MAGNUM\Projects\Microsoft\Cloud Power FY12\Design\ICONS_PNG\Devices.png"/>
              <p:cNvPicPr>
                <a:picLocks noChangeAspect="1" noChangeArrowheads="1"/>
              </p:cNvPicPr>
              <p:nvPr/>
            </p:nvPicPr>
            <p:blipFill>
              <a:blip r:embed="rId10" cstate="print">
                <a:duotone>
                  <a:prstClr val="black"/>
                  <a:schemeClr val="accent4">
                    <a:tint val="45000"/>
                    <a:satMod val="400000"/>
                  </a:schemeClr>
                </a:duotone>
              </a:blip>
              <a:srcRect r="54000" b="50000"/>
              <a:stretch>
                <a:fillRect/>
              </a:stretch>
            </p:blipFill>
            <p:spPr bwMode="auto">
              <a:xfrm>
                <a:off x="4875413" y="971550"/>
                <a:ext cx="1517858" cy="1649416"/>
              </a:xfrm>
              <a:prstGeom prst="rect">
                <a:avLst/>
              </a:prstGeom>
              <a:noFill/>
              <a:ln>
                <a:noFill/>
              </a:ln>
            </p:spPr>
          </p:pic>
          <p:pic>
            <p:nvPicPr>
              <p:cNvPr id="54" name="Picture 2" descr="\\MAGNUM\Projects\Microsoft\Cloud Power FY12\Design\ICONS_PNG\Tower.png"/>
              <p:cNvPicPr>
                <a:picLocks noChangeAspect="1" noChangeArrowheads="1"/>
              </p:cNvPicPr>
              <p:nvPr/>
            </p:nvPicPr>
            <p:blipFill>
              <a:blip r:embed="rId11" cstate="print">
                <a:duotone>
                  <a:prstClr val="black"/>
                  <a:schemeClr val="accent4">
                    <a:tint val="45000"/>
                    <a:satMod val="400000"/>
                  </a:schemeClr>
                </a:duotone>
              </a:blip>
              <a:stretch>
                <a:fillRect/>
              </a:stretch>
            </p:blipFill>
            <p:spPr bwMode="auto">
              <a:xfrm>
                <a:off x="5839305" y="1566523"/>
                <a:ext cx="1203664" cy="1203351"/>
              </a:xfrm>
              <a:prstGeom prst="rect">
                <a:avLst/>
              </a:prstGeom>
              <a:noFill/>
            </p:spPr>
          </p:pic>
        </p:grpSp>
        <p:grpSp>
          <p:nvGrpSpPr>
            <p:cNvPr id="159" name="Group 158"/>
            <p:cNvGrpSpPr/>
            <p:nvPr/>
          </p:nvGrpSpPr>
          <p:grpSpPr>
            <a:xfrm>
              <a:off x="1416989" y="3240723"/>
              <a:ext cx="539681" cy="500815"/>
              <a:chOff x="636" y="25217"/>
              <a:chExt cx="678949" cy="678949"/>
            </a:xfrm>
          </p:grpSpPr>
          <p:sp>
            <p:nvSpPr>
              <p:cNvPr id="160" name="Oval 15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3" name="Group 2"/>
          <p:cNvGrpSpPr/>
          <p:nvPr/>
        </p:nvGrpSpPr>
        <p:grpSpPr>
          <a:xfrm>
            <a:off x="2647016" y="4675032"/>
            <a:ext cx="1516845" cy="1387843"/>
            <a:chOff x="1843881" y="4869280"/>
            <a:chExt cx="2022746" cy="1850720"/>
          </a:xfrm>
        </p:grpSpPr>
        <p:pic>
          <p:nvPicPr>
            <p:cNvPr id="74" name="Picture 73"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843881" y="4869280"/>
              <a:ext cx="1851202" cy="1850720"/>
            </a:xfrm>
            <a:prstGeom prst="rect">
              <a:avLst/>
            </a:prstGeom>
            <a:noFill/>
          </p:spPr>
        </p:pic>
        <p:grpSp>
          <p:nvGrpSpPr>
            <p:cNvPr id="162" name="Group 161"/>
            <p:cNvGrpSpPr/>
            <p:nvPr/>
          </p:nvGrpSpPr>
          <p:grpSpPr>
            <a:xfrm>
              <a:off x="3326946" y="4970418"/>
              <a:ext cx="539681" cy="500815"/>
              <a:chOff x="636" y="25217"/>
              <a:chExt cx="678949" cy="678949"/>
            </a:xfrm>
          </p:grpSpPr>
          <p:sp>
            <p:nvSpPr>
              <p:cNvPr id="163" name="Oval 162"/>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4"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cxnSp>
        <p:nvCxnSpPr>
          <p:cNvPr id="170" name="Straight Arrow Connector 169"/>
          <p:cNvCxnSpPr/>
          <p:nvPr/>
        </p:nvCxnSpPr>
        <p:spPr>
          <a:xfrm flipV="1">
            <a:off x="4145984" y="3770831"/>
            <a:ext cx="889140" cy="89594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2" name="Straight Arrow Connector 171"/>
          <p:cNvCxnSpPr>
            <a:endCxn id="171" idx="1"/>
          </p:cNvCxnSpPr>
          <p:nvPr/>
        </p:nvCxnSpPr>
        <p:spPr>
          <a:xfrm flipV="1">
            <a:off x="3652195" y="3612503"/>
            <a:ext cx="1363436" cy="468622"/>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p:nvPr/>
        </p:nvCxnSpPr>
        <p:spPr>
          <a:xfrm>
            <a:off x="3428996" y="3041005"/>
            <a:ext cx="1556985" cy="38874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pic>
        <p:nvPicPr>
          <p:cNvPr id="144" name="Picture 1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50356" y="1941956"/>
            <a:ext cx="2923218" cy="1012597"/>
          </a:xfrm>
          <a:prstGeom prst="rect">
            <a:avLst/>
          </a:prstGeom>
        </p:spPr>
      </p:pic>
      <p:cxnSp>
        <p:nvCxnSpPr>
          <p:cNvPr id="176" name="Straight Arrow Connector 175"/>
          <p:cNvCxnSpPr/>
          <p:nvPr/>
        </p:nvCxnSpPr>
        <p:spPr>
          <a:xfrm flipH="1">
            <a:off x="6632339" y="2686033"/>
            <a:ext cx="393719" cy="329410"/>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p:nvPr/>
        </p:nvCxnSpPr>
        <p:spPr>
          <a:xfrm flipH="1">
            <a:off x="7259498" y="3685797"/>
            <a:ext cx="489683" cy="12456"/>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p:nvPr/>
        </p:nvCxnSpPr>
        <p:spPr>
          <a:xfrm flipH="1" flipV="1">
            <a:off x="6845445" y="4051698"/>
            <a:ext cx="714344" cy="52230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7157446" y="4276389"/>
            <a:ext cx="1415298" cy="1376805"/>
            <a:chOff x="7337059" y="3917647"/>
            <a:chExt cx="1887332" cy="1836000"/>
          </a:xfrm>
        </p:grpSpPr>
        <p:grpSp>
          <p:nvGrpSpPr>
            <p:cNvPr id="129" name="Group 128"/>
            <p:cNvGrpSpPr>
              <a:grpSpLocks noChangeAspect="1"/>
            </p:cNvGrpSpPr>
            <p:nvPr/>
          </p:nvGrpSpPr>
          <p:grpSpPr>
            <a:xfrm>
              <a:off x="7337059" y="3917647"/>
              <a:ext cx="1887332" cy="1836000"/>
              <a:chOff x="6325965" y="35683"/>
              <a:chExt cx="2068041" cy="2011789"/>
            </a:xfrm>
          </p:grpSpPr>
          <p:grpSp>
            <p:nvGrpSpPr>
              <p:cNvPr id="131" name="Group 130"/>
              <p:cNvGrpSpPr/>
              <p:nvPr/>
            </p:nvGrpSpPr>
            <p:grpSpPr>
              <a:xfrm>
                <a:off x="6381692" y="35683"/>
                <a:ext cx="2012314" cy="2011789"/>
                <a:chOff x="6849580" y="4206958"/>
                <a:chExt cx="2012314" cy="2011789"/>
              </a:xfrm>
            </p:grpSpPr>
            <p:grpSp>
              <p:nvGrpSpPr>
                <p:cNvPr id="139" name="Group 138"/>
                <p:cNvGrpSpPr/>
                <p:nvPr/>
              </p:nvGrpSpPr>
              <p:grpSpPr>
                <a:xfrm>
                  <a:off x="7487957" y="4470625"/>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0" name="Picture 2" descr="\\MAGNUM\Projects\Microsoft\Cloud Power FY12\Design\Icons\PNGs\Server_2.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6849580" y="4206958"/>
                  <a:ext cx="2012314" cy="2011789"/>
                </a:xfrm>
                <a:prstGeom prst="rect">
                  <a:avLst/>
                </a:prstGeom>
                <a:noFill/>
              </p:spPr>
            </p:pic>
          </p:grpSp>
          <p:grpSp>
            <p:nvGrpSpPr>
              <p:cNvPr id="132" name="Group 131"/>
              <p:cNvGrpSpPr/>
              <p:nvPr/>
            </p:nvGrpSpPr>
            <p:grpSpPr>
              <a:xfrm>
                <a:off x="6325965" y="652935"/>
                <a:ext cx="1090092" cy="875577"/>
                <a:chOff x="11139221" y="3379827"/>
                <a:chExt cx="1090092" cy="875577"/>
              </a:xfrm>
            </p:grpSpPr>
            <p:grpSp>
              <p:nvGrpSpPr>
                <p:cNvPr id="133" name="Group 132"/>
                <p:cNvGrpSpPr/>
                <p:nvPr/>
              </p:nvGrpSpPr>
              <p:grpSpPr>
                <a:xfrm>
                  <a:off x="11139221" y="3379827"/>
                  <a:ext cx="1090092" cy="875577"/>
                  <a:chOff x="3599175" y="4220568"/>
                  <a:chExt cx="1090092" cy="875577"/>
                </a:xfrm>
              </p:grpSpPr>
              <p:sp>
                <p:nvSpPr>
                  <p:cNvPr id="135" name="Rounded Rectangle 134"/>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614541" y="4243079"/>
                    <a:ext cx="1057169" cy="832818"/>
                    <a:chOff x="3705190" y="4561217"/>
                    <a:chExt cx="1057169" cy="832818"/>
                  </a:xfrm>
                </p:grpSpPr>
                <p:pic>
                  <p:nvPicPr>
                    <p:cNvPr id="137"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38" name="Rectangle 137"/>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4" name="Picture 133"/>
                <p:cNvPicPr>
                  <a:picLocks noChangeAspect="1"/>
                </p:cNvPicPr>
                <p:nvPr/>
              </p:nvPicPr>
              <p:blipFill rotWithShape="1">
                <a:blip r:embed="rId13"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grpSp>
          <p:nvGrpSpPr>
            <p:cNvPr id="199" name="Group 198"/>
            <p:cNvGrpSpPr/>
            <p:nvPr/>
          </p:nvGrpSpPr>
          <p:grpSpPr>
            <a:xfrm>
              <a:off x="8521937" y="3934775"/>
              <a:ext cx="539681" cy="500815"/>
              <a:chOff x="636" y="25217"/>
              <a:chExt cx="678949" cy="678949"/>
            </a:xfrm>
          </p:grpSpPr>
          <p:sp>
            <p:nvSpPr>
              <p:cNvPr id="200" name="Oval 19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4</a:t>
                </a:r>
                <a:endParaRPr lang="en-US" sz="1799" b="1" dirty="0"/>
              </a:p>
            </p:txBody>
          </p:sp>
        </p:grpSp>
      </p:grpSp>
      <p:grpSp>
        <p:nvGrpSpPr>
          <p:cNvPr id="153" name="Group 152"/>
          <p:cNvGrpSpPr/>
          <p:nvPr/>
        </p:nvGrpSpPr>
        <p:grpSpPr>
          <a:xfrm>
            <a:off x="9363586" y="2001884"/>
            <a:ext cx="404703" cy="375558"/>
            <a:chOff x="636" y="25217"/>
            <a:chExt cx="678949" cy="678949"/>
          </a:xfrm>
        </p:grpSpPr>
        <p:sp>
          <p:nvSpPr>
            <p:cNvPr id="154" name="Oval 15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5"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2</a:t>
              </a:r>
              <a:endParaRPr lang="en-US" sz="1799" b="1" dirty="0"/>
            </a:p>
          </p:txBody>
        </p:sp>
      </p:grpSp>
    </p:spTree>
    <p:extLst>
      <p:ext uri="{BB962C8B-B14F-4D97-AF65-F5344CB8AC3E}">
        <p14:creationId xmlns:p14="http://schemas.microsoft.com/office/powerpoint/2010/main" val="365741289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pic>
        <p:nvPicPr>
          <p:cNvPr id="7" name="Picture 6"/>
          <p:cNvPicPr>
            <a:picLocks noChangeAspect="1"/>
          </p:cNvPicPr>
          <p:nvPr/>
        </p:nvPicPr>
        <p:blipFill>
          <a:blip r:embed="rId3"/>
          <a:stretch>
            <a:fillRect/>
          </a:stretch>
        </p:blipFill>
        <p:spPr>
          <a:xfrm>
            <a:off x="5331650" y="2156211"/>
            <a:ext cx="6543223" cy="4700411"/>
          </a:xfrm>
          <a:prstGeom prst="rect">
            <a:avLst/>
          </a:prstGeom>
        </p:spPr>
      </p:pic>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732" y="1418520"/>
            <a:ext cx="6081720" cy="4010409"/>
          </a:xfrm>
          <a:prstGeom prst="rect">
            <a:avLst/>
          </a:prstGeom>
        </p:spPr>
      </p:pic>
    </p:spTree>
    <p:extLst>
      <p:ext uri="{BB962C8B-B14F-4D97-AF65-F5344CB8AC3E}">
        <p14:creationId xmlns:p14="http://schemas.microsoft.com/office/powerpoint/2010/main" val="416885310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9014" y="983185"/>
            <a:ext cx="5948700" cy="5139543"/>
          </a:xfrm>
          <a:prstGeom prst="rect">
            <a:avLst/>
          </a:prstGeom>
        </p:spPr>
      </p:pic>
      <p:sp>
        <p:nvSpPr>
          <p:cNvPr id="4" name="TextBox 3"/>
          <p:cNvSpPr txBox="1"/>
          <p:nvPr/>
        </p:nvSpPr>
        <p:spPr>
          <a:xfrm>
            <a:off x="395293" y="1083967"/>
            <a:ext cx="6198657" cy="5774033"/>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30+ 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Open source coming soon!</a:t>
            </a:r>
          </a:p>
        </p:txBody>
      </p:sp>
      <p:sp>
        <p:nvSpPr>
          <p:cNvPr id="2" name="Title 1"/>
          <p:cNvSpPr>
            <a:spLocks noGrp="1"/>
          </p:cNvSpPr>
          <p:nvPr>
            <p:ph type="title"/>
          </p:nvPr>
        </p:nvSpPr>
        <p:spPr/>
        <p:txBody>
          <a:bodyPr/>
          <a:lstStyle/>
          <a:p>
            <a:r>
              <a:rPr lang="en-US" dirty="0" smtClean="0"/>
              <a:t>Patterns &amp; Practices</a:t>
            </a:r>
            <a:endParaRPr lang="en-US" dirty="0"/>
          </a:p>
        </p:txBody>
      </p:sp>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Wrap Up</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3879506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210851999"/>
              </p:ext>
            </p:extLst>
          </p:nvPr>
        </p:nvGraphicFramePr>
        <p:xfrm>
          <a:off x="438838" y="1244303"/>
          <a:ext cx="11225057" cy="436160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1" dirty="0" smtClean="0"/>
                        <a:t>Module 1: Office</a:t>
                      </a:r>
                      <a:r>
                        <a:rPr lang="en-US" sz="1800" b="1" baseline="0" dirty="0" smtClean="0"/>
                        <a:t> 365 Development Overview</a:t>
                      </a:r>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1403" marR="91403" marT="45701" marB="45701" anchor="ctr"/>
                </a:tc>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1403" marR="91403" marT="45701" marB="45701" anchor="ctr"/>
                </a:tc>
              </a:tr>
            </a:tbl>
          </a:graphicData>
        </a:graphic>
      </p:graphicFrame>
    </p:spTree>
    <p:extLst>
      <p:ext uri="{BB962C8B-B14F-4D97-AF65-F5344CB8AC3E}">
        <p14:creationId xmlns:p14="http://schemas.microsoft.com/office/powerpoint/2010/main" val="395806257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nvPr>
        </p:nvGraphicFramePr>
        <p:xfrm>
          <a:off x="438838" y="1244303"/>
          <a:ext cx="11225057" cy="436160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1" dirty="0" smtClean="0"/>
                        <a:t>Module 1: Office</a:t>
                      </a:r>
                      <a:r>
                        <a:rPr lang="en-US" sz="1800" b="1" baseline="0" dirty="0" smtClean="0"/>
                        <a:t> 365 Development Overview</a:t>
                      </a:r>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a:t>
                      </a:r>
                      <a:r>
                        <a:rPr lang="en-US" sz="1800" dirty="0" smtClean="0"/>
                        <a:t>Getting started with the Office 365 APIs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1403" marR="91403" marT="45701" marB="45701" anchor="ctr"/>
                </a:tc>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1403" marR="91403" marT="45701" marB="45701" anchor="ctr"/>
                </a:tc>
              </a:tr>
            </a:tbl>
          </a:graphicData>
        </a:graphic>
      </p:graphicFrame>
    </p:spTree>
    <p:extLst>
      <p:ext uri="{BB962C8B-B14F-4D97-AF65-F5344CB8AC3E}">
        <p14:creationId xmlns:p14="http://schemas.microsoft.com/office/powerpoint/2010/main" val="115056612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tr>
            </a:tbl>
          </a:graphicData>
        </a:graphic>
      </p:graphicFrame>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Office 365 Development Overview</a:t>
            </a:r>
            <a:endParaRPr lang="en-US" sz="5293" dirty="0"/>
          </a:p>
        </p:txBody>
      </p:sp>
      <p:sp>
        <p:nvSpPr>
          <p:cNvPr id="5" name="Subtitle 4"/>
          <p:cNvSpPr>
            <a:spLocks noGrp="1"/>
          </p:cNvSpPr>
          <p:nvPr>
            <p:ph type="subTitle" idx="1"/>
          </p:nvPr>
        </p:nvSpPr>
        <p:spPr>
          <a:xfrm>
            <a:off x="532265" y="4735249"/>
            <a:ext cx="7640611" cy="1878025"/>
          </a:xfrm>
        </p:spPr>
        <p:txBody>
          <a:bodyPr/>
          <a:lstStyle/>
          <a:p>
            <a:r>
              <a:rPr lang="en-US" dirty="0"/>
              <a:t>Jeremy Thake </a:t>
            </a:r>
            <a:endParaRPr lang="en-US" dirty="0" smtClean="0"/>
          </a:p>
          <a:p>
            <a:r>
              <a:rPr lang="en-US" dirty="0" smtClean="0"/>
              <a:t>Technical </a:t>
            </a:r>
            <a:r>
              <a:rPr lang="en-US" dirty="0"/>
              <a:t>Product </a:t>
            </a:r>
            <a:r>
              <a:rPr lang="en-US" dirty="0" smtClean="0"/>
              <a:t>Manager, Microsoft</a:t>
            </a:r>
          </a:p>
          <a:p>
            <a:endParaRPr lang="en-US" dirty="0" smtClean="0"/>
          </a:p>
          <a:p>
            <a:r>
              <a:rPr lang="en-US" dirty="0" smtClean="0"/>
              <a:t>Brian Jones</a:t>
            </a:r>
            <a:endParaRPr lang="en-US" dirty="0"/>
          </a:p>
          <a:p>
            <a:r>
              <a:rPr lang="en-US" dirty="0" smtClean="0"/>
              <a:t>Group Program Manager, Microsoft</a:t>
            </a:r>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1118" y="1189580"/>
            <a:ext cx="5813294" cy="4478343"/>
          </a:xfrm>
        </p:spPr>
        <p:txBody>
          <a:bodyPr vert="horz" lIns="143391" tIns="89619" rIns="143391" bIns="89619" rtlCol="0">
            <a:noAutofit/>
          </a:bodyPr>
          <a:lstStyle/>
          <a:p>
            <a:pPr>
              <a:spcBef>
                <a:spcPts val="2399"/>
              </a:spcBef>
            </a:pPr>
            <a:r>
              <a:rPr lang="en-US" sz="3920" dirty="0">
                <a:gradFill>
                  <a:gsLst>
                    <a:gs pos="100000">
                      <a:schemeClr val="bg2"/>
                    </a:gs>
                    <a:gs pos="0">
                      <a:schemeClr val="bg2"/>
                    </a:gs>
                  </a:gsLst>
                  <a:lin ang="5400000" scaled="0"/>
                </a:gradFill>
              </a:rPr>
              <a:t>Intro</a:t>
            </a:r>
          </a:p>
          <a:p>
            <a:pPr>
              <a:spcBef>
                <a:spcPts val="2399"/>
              </a:spcBef>
            </a:pPr>
            <a:r>
              <a:rPr lang="en-US" sz="3920" dirty="0">
                <a:gradFill>
                  <a:gsLst>
                    <a:gs pos="100000">
                      <a:schemeClr val="bg2"/>
                    </a:gs>
                    <a:gs pos="0">
                      <a:schemeClr val="bg2"/>
                    </a:gs>
                  </a:gsLst>
                  <a:lin ang="5400000" scaled="0"/>
                </a:gradFill>
              </a:rPr>
              <a:t>Office 365 App Model</a:t>
            </a:r>
          </a:p>
          <a:p>
            <a:pPr>
              <a:spcBef>
                <a:spcPts val="2399"/>
              </a:spcBef>
            </a:pPr>
            <a:r>
              <a:rPr lang="en-US" sz="3920" dirty="0">
                <a:gradFill>
                  <a:gsLst>
                    <a:gs pos="100000">
                      <a:schemeClr val="bg2"/>
                    </a:gs>
                    <a:gs pos="0">
                      <a:schemeClr val="bg2"/>
                    </a:gs>
                  </a:gsLst>
                  <a:lin ang="5400000" scaled="0"/>
                </a:gradFill>
              </a:rPr>
              <a:t>Office 365 APIs</a:t>
            </a:r>
          </a:p>
          <a:p>
            <a:pPr>
              <a:spcBef>
                <a:spcPts val="2399"/>
              </a:spcBef>
            </a:pPr>
            <a:r>
              <a:rPr lang="en-US" sz="3920" dirty="0">
                <a:gradFill>
                  <a:gsLst>
                    <a:gs pos="100000">
                      <a:schemeClr val="bg2"/>
                    </a:gs>
                    <a:gs pos="0">
                      <a:schemeClr val="bg2"/>
                    </a:gs>
                  </a:gsLst>
                  <a:lin ang="5400000" scaled="0"/>
                </a:gradFill>
              </a:rPr>
              <a:t>Tools</a:t>
            </a:r>
          </a:p>
          <a:p>
            <a:pPr>
              <a:spcBef>
                <a:spcPts val="2399"/>
              </a:spcBef>
            </a:pPr>
            <a:r>
              <a:rPr lang="en-US" sz="3920" dirty="0">
                <a:gradFill>
                  <a:gsLst>
                    <a:gs pos="100000">
                      <a:schemeClr val="bg2"/>
                    </a:gs>
                    <a:gs pos="0">
                      <a:schemeClr val="bg2"/>
                    </a:gs>
                  </a:gsLst>
                  <a:lin ang="5400000" scaled="0"/>
                </a:gradFill>
              </a:rPr>
              <a:t>Resources</a:t>
            </a:r>
          </a:p>
        </p:txBody>
      </p:sp>
      <p:sp>
        <p:nvSpPr>
          <p:cNvPr id="5" name="Title 4"/>
          <p:cNvSpPr>
            <a:spLocks noGrp="1"/>
          </p:cNvSpPr>
          <p:nvPr>
            <p:ph type="title" idx="4294967295"/>
          </p:nvPr>
        </p:nvSpPr>
        <p:spPr>
          <a:xfrm>
            <a:off x="281118" y="284053"/>
            <a:ext cx="11147937" cy="746826"/>
          </a:xfrm>
        </p:spPr>
        <p:txBody>
          <a:bodyPr vert="horz" wrap="square" lIns="143391" tIns="89619" rIns="143391" bIns="89619" rtlCol="0" anchor="t">
            <a:noAutofit/>
          </a:bodyPr>
          <a:lstStyle/>
          <a:p>
            <a:r>
              <a:rPr lang="en-US" sz="5293" dirty="0" smtClean="0"/>
              <a:t>Agenda</a:t>
            </a:r>
            <a:br>
              <a:rPr lang="en-US" sz="5293" dirty="0" smtClean="0"/>
            </a:br>
            <a:endParaRPr lang="en-US" sz="5293" dirty="0"/>
          </a:p>
        </p:txBody>
      </p:sp>
    </p:spTree>
    <p:extLst>
      <p:ext uri="{BB962C8B-B14F-4D97-AF65-F5344CB8AC3E}">
        <p14:creationId xmlns:p14="http://schemas.microsoft.com/office/powerpoint/2010/main" val="16235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sp>
        <p:nvSpPr>
          <p:cNvPr id="23" name="Oval 22"/>
          <p:cNvSpPr/>
          <p:nvPr/>
        </p:nvSpPr>
        <p:spPr bwMode="auto">
          <a:xfrm>
            <a:off x="4141537" y="2012013"/>
            <a:ext cx="3417061" cy="3417061"/>
          </a:xfrm>
          <a:prstGeom prst="ellipse">
            <a:avLst/>
          </a:prstGeom>
          <a:solidFill>
            <a:srgbClr val="FF0000"/>
          </a:solidFill>
          <a:ln w="508000" cap="flat" cmpd="sng" algn="ctr">
            <a:solidFill>
              <a:srgbClr val="FF0000"/>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4808841" y="2666439"/>
            <a:ext cx="2065594" cy="2108172"/>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647589" y="5154457"/>
            <a:ext cx="2652615" cy="941141"/>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2-3 hours/day in </a:t>
            </a:r>
            <a:br>
              <a:rPr lang="en-US" sz="2352" kern="0" dirty="0">
                <a:solidFill>
                  <a:schemeClr val="bg1"/>
                </a:solidFill>
              </a:rPr>
            </a:br>
            <a:r>
              <a:rPr lang="en-US" sz="2352" kern="0" dirty="0">
                <a:solidFill>
                  <a:schemeClr val="bg1"/>
                </a:solidFill>
              </a:rPr>
              <a:t>Office Apps</a:t>
            </a:r>
          </a:p>
        </p:txBody>
      </p:sp>
      <p:sp>
        <p:nvSpPr>
          <p:cNvPr id="27" name="TextBox 26"/>
          <p:cNvSpPr txBox="1"/>
          <p:nvPr/>
        </p:nvSpPr>
        <p:spPr>
          <a:xfrm>
            <a:off x="8643828" y="1703398"/>
            <a:ext cx="2387102" cy="2144715"/>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Mobile Devices</a:t>
            </a:r>
          </a:p>
          <a:p>
            <a:pPr defTabSz="896203">
              <a:lnSpc>
                <a:spcPct val="90000"/>
              </a:lnSpc>
              <a:spcAft>
                <a:spcPts val="588"/>
              </a:spcAft>
              <a:defRPr/>
            </a:pPr>
            <a:r>
              <a:rPr lang="en-US" sz="2352" kern="0" dirty="0">
                <a:solidFill>
                  <a:schemeClr val="bg1"/>
                </a:solidFill>
              </a:rPr>
              <a:t>1.2B in 2014</a:t>
            </a:r>
          </a:p>
          <a:p>
            <a:pPr defTabSz="896203">
              <a:lnSpc>
                <a:spcPct val="90000"/>
              </a:lnSpc>
              <a:spcAft>
                <a:spcPts val="588"/>
              </a:spcAft>
              <a:defRPr/>
            </a:pPr>
            <a:r>
              <a:rPr lang="en-US" sz="2352" kern="0" dirty="0">
                <a:solidFill>
                  <a:schemeClr val="bg1"/>
                </a:solidFill>
              </a:rPr>
              <a:t>1.8B in 2018</a:t>
            </a:r>
          </a:p>
          <a:p>
            <a:pPr defTabSz="896203">
              <a:lnSpc>
                <a:spcPct val="90000"/>
              </a:lnSpc>
              <a:spcAft>
                <a:spcPts val="588"/>
              </a:spcAft>
              <a:defRPr/>
            </a:pPr>
            <a:r>
              <a:rPr lang="en-US" sz="2352" kern="0" dirty="0">
                <a:solidFill>
                  <a:schemeClr val="bg1"/>
                </a:solidFill>
              </a:rPr>
              <a:t/>
            </a:r>
            <a:br>
              <a:rPr lang="en-US" sz="2352" kern="0" dirty="0">
                <a:solidFill>
                  <a:schemeClr val="bg1"/>
                </a:solidFill>
              </a:rPr>
            </a:br>
            <a:endParaRPr lang="en-US" sz="2352" kern="0" dirty="0">
              <a:solidFill>
                <a:schemeClr val="bg1"/>
              </a:solidFill>
            </a:endParaRPr>
          </a:p>
        </p:txBody>
      </p:sp>
      <p:sp>
        <p:nvSpPr>
          <p:cNvPr id="28" name="Oval 27"/>
          <p:cNvSpPr/>
          <p:nvPr/>
        </p:nvSpPr>
        <p:spPr bwMode="auto">
          <a:xfrm>
            <a:off x="4097041" y="2006874"/>
            <a:ext cx="3506053" cy="3506053"/>
          </a:xfrm>
          <a:prstGeom prst="ellipse">
            <a:avLst/>
          </a:prstGeom>
          <a:solidFill>
            <a:srgbClr val="FF0000"/>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1594694" y="1493418"/>
            <a:ext cx="2963164" cy="2963164"/>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6792144" y="1493418"/>
            <a:ext cx="1945723" cy="1945723"/>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069840" y="4836154"/>
            <a:ext cx="1577749" cy="1577749"/>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a:lnSpc>
                <a:spcPct val="90000"/>
              </a:lnSpc>
              <a:spcAft>
                <a:spcPts val="588"/>
              </a:spcAft>
            </a:pPr>
            <a:r>
              <a:rPr lang="en-US" sz="3528" dirty="0">
                <a:solidFill>
                  <a:schemeClr val="bg1"/>
                </a:solidFill>
              </a:rPr>
              <a:t>1B+</a:t>
            </a:r>
          </a:p>
        </p:txBody>
      </p:sp>
      <p:sp>
        <p:nvSpPr>
          <p:cNvPr id="248" name="Oval 247"/>
          <p:cNvSpPr/>
          <p:nvPr/>
        </p:nvSpPr>
        <p:spPr bwMode="auto">
          <a:xfrm>
            <a:off x="3407956" y="4670972"/>
            <a:ext cx="1818840" cy="1818840"/>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Tree>
    <p:extLst>
      <p:ext uri="{BB962C8B-B14F-4D97-AF65-F5344CB8AC3E}">
        <p14:creationId xmlns:p14="http://schemas.microsoft.com/office/powerpoint/2010/main" val="384585178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DA593625-DB14-4FB0-B5A9-3269FA9C120B}">
  <ds:schemaRefs>
    <ds:schemaRef ds:uri="http://purl.org/dc/elements/1.1/"/>
    <ds:schemaRef ds:uri="http://schemas.microsoft.com/office/2006/documentManagement/types"/>
    <ds:schemaRef ds:uri="http://schemas.openxmlformats.org/package/2006/metadata/core-properties"/>
    <ds:schemaRef ds:uri="5fad15d0-477e-40da-a20d-40d4ca777cbd"/>
    <ds:schemaRef ds:uri="http://schemas.microsoft.com/office/infopath/2007/PartnerControls"/>
    <ds:schemaRef ds:uri="http://purl.org/dc/term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4428</Words>
  <Application>Microsoft Office PowerPoint</Application>
  <PresentationFormat>Custom</PresentationFormat>
  <Paragraphs>502</Paragraphs>
  <Slides>42</Slides>
  <Notes>25</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Arial</vt:lpstr>
      <vt:lpstr>Calibri</vt:lpstr>
      <vt:lpstr>Consolas</vt:lpstr>
      <vt:lpstr>Courier New</vt:lpstr>
      <vt:lpstr>Segoe Pro Light</vt:lpstr>
      <vt:lpstr>Segoe UI</vt:lpstr>
      <vt:lpstr>Segoe UI Black</vt:lpstr>
      <vt:lpstr>Segoe UI Light</vt:lpstr>
      <vt:lpstr>Segoe UI Semibold</vt:lpstr>
      <vt:lpstr>Segoe UI Semilight</vt:lpstr>
      <vt:lpstr>Wingdings</vt:lpstr>
      <vt:lpstr>5-30055_Office Template 2012 - 16x9 - White Background</vt:lpstr>
      <vt:lpstr>5-30055_Office Template 2012 - 16x9 - Colored Accent Slides</vt:lpstr>
      <vt:lpstr>Office 365 Development</vt:lpstr>
      <vt:lpstr>Meet Jeremy Thake | @jthake</vt:lpstr>
      <vt:lpstr>Meet Brian Jones | @jones206</vt:lpstr>
      <vt:lpstr>Course Agenda</vt:lpstr>
      <vt:lpstr>Office 365 Development Overview</vt:lpstr>
      <vt:lpstr>Agenda </vt:lpstr>
      <vt:lpstr>Technology journey</vt:lpstr>
      <vt:lpstr>The Opportunity </vt:lpstr>
      <vt:lpstr>Office 365 is a rich platform ripe for extending and integrating with.</vt:lpstr>
      <vt:lpstr>The new Office development platform </vt:lpstr>
      <vt:lpstr>Office 365 App Model</vt:lpstr>
      <vt:lpstr>PowerPoint Presentation</vt:lpstr>
      <vt:lpstr>PowerPoint Presentation</vt:lpstr>
      <vt:lpstr>PowerPoint Presentation</vt:lpstr>
      <vt:lpstr>Modern app development </vt:lpstr>
      <vt:lpstr>App Model Development</vt:lpstr>
      <vt:lpstr>PowerPoint Presentation</vt:lpstr>
      <vt:lpstr>PowerPoint Presentation</vt:lpstr>
      <vt:lpstr>Distribution choices</vt:lpstr>
      <vt:lpstr>Store momentum</vt:lpstr>
      <vt:lpstr>Office 365 APIs</vt:lpstr>
      <vt:lpstr>Office 365 device apps</vt:lpstr>
      <vt:lpstr>Common Consent</vt:lpstr>
      <vt:lpstr>The SharePoint client APIs</vt:lpstr>
      <vt:lpstr>Office 365 APIs Roadmap</vt:lpstr>
      <vt:lpstr>PowerPoint Presentation</vt:lpstr>
      <vt:lpstr>PowerPoint Presentation</vt:lpstr>
      <vt:lpstr>PowerPoint Presentation</vt:lpstr>
      <vt:lpstr>Continuous innovation</vt:lpstr>
      <vt:lpstr>Tools</vt:lpstr>
      <vt:lpstr>Developer template and usage</vt:lpstr>
      <vt:lpstr>Developer sites and remote development</vt:lpstr>
      <vt:lpstr>Resources</vt:lpstr>
      <vt:lpstr>Office 365 Developer Center</vt:lpstr>
      <vt:lpstr>Office Blogs</vt:lpstr>
      <vt:lpstr>Roadmap</vt:lpstr>
      <vt:lpstr>Patterns &amp; Practices</vt:lpstr>
      <vt:lpstr>GitHub</vt:lpstr>
      <vt:lpstr>Wrap Up</vt:lpstr>
      <vt:lpstr>Course Agenda</vt:lpstr>
      <vt:lpstr>Courses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2014-07-15T23:48:55Z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